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1"/>
  </p:notesMasterIdLst>
  <p:sldIdLst>
    <p:sldId id="285" r:id="rId2"/>
    <p:sldId id="278" r:id="rId3"/>
    <p:sldId id="279" r:id="rId4"/>
    <p:sldId id="280" r:id="rId5"/>
    <p:sldId id="281" r:id="rId6"/>
    <p:sldId id="294" r:id="rId7"/>
    <p:sldId id="295" r:id="rId8"/>
    <p:sldId id="296" r:id="rId9"/>
    <p:sldId id="292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293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2" r:id="rId47"/>
    <p:sldId id="333" r:id="rId48"/>
    <p:sldId id="334" r:id="rId49"/>
    <p:sldId id="335" r:id="rId50"/>
    <p:sldId id="336" r:id="rId51"/>
    <p:sldId id="337" r:id="rId52"/>
    <p:sldId id="338" r:id="rId53"/>
    <p:sldId id="339" r:id="rId54"/>
    <p:sldId id="340" r:id="rId55"/>
    <p:sldId id="341" r:id="rId56"/>
    <p:sldId id="342" r:id="rId57"/>
    <p:sldId id="343" r:id="rId58"/>
    <p:sldId id="344" r:id="rId59"/>
    <p:sldId id="277" r:id="rId60"/>
  </p:sldIdLst>
  <p:sldSz cx="12192000" cy="6858000"/>
  <p:notesSz cx="6858000" cy="9144000"/>
  <p:embeddedFontLst>
    <p:embeddedFont>
      <p:font typeface="楷体_GB2312" panose="02010600030101010101" charset="-122"/>
      <p:regular r:id="rId62"/>
    </p:embeddedFont>
    <p:embeddedFont>
      <p:font typeface="Calibri" panose="020F0502020204030204" pitchFamily="34" charset="0"/>
      <p:regular r:id="rId63"/>
      <p:bold r:id="rId64"/>
      <p:italic r:id="rId65"/>
      <p:boldItalic r:id="rId66"/>
    </p:embeddedFont>
    <p:embeddedFont>
      <p:font typeface="Calibri Light" panose="020F0302020204030204" pitchFamily="34" charset="0"/>
      <p:regular r:id="rId67"/>
      <p:italic r:id="rId68"/>
    </p:embeddedFont>
    <p:embeddedFont>
      <p:font typeface="ISOCP" panose="00000400000000000000" pitchFamily="2" charset="0"/>
      <p:regular r:id="rId69"/>
    </p:embeddedFont>
    <p:embeddedFont>
      <p:font typeface="华文细黑" panose="02010600040101010101" pitchFamily="2" charset="-122"/>
      <p:regular r:id="rId70"/>
    </p:embeddedFont>
    <p:embeddedFont>
      <p:font typeface="华文行楷" panose="02010800040101010101" pitchFamily="2" charset="-122"/>
      <p:regular r:id="rId71"/>
    </p:embeddedFont>
    <p:embeddedFont>
      <p:font typeface="微软雅黑" panose="020B0503020204020204" pitchFamily="34" charset="-122"/>
      <p:regular r:id="rId72"/>
      <p:bold r:id="rId73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  <a:srgbClr val="FF6666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97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5.fntdata"/><Relationship Id="rId74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wmf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430B7D2-B4F3-4A33-BB86-203DB4312EFB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C2D9FDB-4603-4DDB-ABE6-4BCB93A9400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3BB0B2-B4F5-412A-9C71-BB00EDE578C1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7B5DE0-D283-414E-BE74-E1C6E245B3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7C4EC-BCD3-4D89-9D59-C772035E4540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C3E8C5-DE20-445C-89D7-7D3D4C5CB9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46F17C-97CB-4183-BE35-CF8B0242A39D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531E3-A0C4-47E4-801E-A9599F950F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/>
          <p:cNvSpPr/>
          <p:nvPr userDrawn="1"/>
        </p:nvSpPr>
        <p:spPr>
          <a:xfrm>
            <a:off x="254000" y="190500"/>
            <a:ext cx="11696700" cy="64643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1FA4E8-A6A5-4F4F-94CF-27900F7F01F0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BAD1D3-93AA-4D80-9631-D7E620794D2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E75651-2F03-4448-BBED-2FE4E07E9260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D02C73-78F9-4FB2-AE9F-A2AC75E4057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A38247-6DCC-474B-852C-2445A9B7F922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489D29-E5DA-438D-A384-3399A00DFC2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B92630-59F8-4305-A1F2-B5859FA250D3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E7010F-61EB-4E80-8B3F-5476620A8DC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199E8-913D-4D58-9551-919AFF8FFF54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36938F-4703-4A7C-A663-E9F2E0D951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D8730-3173-4F2C-9A31-BF94F05D6088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2A808B-3768-43B1-81E8-832F258031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87F5F-889C-42A7-A03B-6F47881B5228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68EC38-C167-4028-B0AC-1BDAE75485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55650C4-133A-47B8-A95F-7AA27EB51F9C}" type="datetimeFigureOut">
              <a:rPr lang="zh-CN" altLang="en-US"/>
              <a:pPr>
                <a:defRPr/>
              </a:pPr>
              <a:t>2021/11/18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2EFAAF0-DF69-4097-9759-D43422FF9F3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微软雅黑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26.png"/><Relationship Id="rId4" Type="http://schemas.openxmlformats.org/officeDocument/2006/relationships/oleObject" Target="../embeddings/oleObject1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oleObject" Target="../embeddings/oleObject2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26.png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oleObject" Target="../embeddings/oleObject26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25.png"/><Relationship Id="rId4" Type="http://schemas.openxmlformats.org/officeDocument/2006/relationships/oleObject" Target="../embeddings/oleObject2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3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3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35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37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3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oleObject" Target="../embeddings/oleObject41.bin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13" Type="http://schemas.openxmlformats.org/officeDocument/2006/relationships/image" Target="../media/image44.png"/><Relationship Id="rId3" Type="http://schemas.openxmlformats.org/officeDocument/2006/relationships/oleObject" Target="../embeddings/oleObject42.bin"/><Relationship Id="rId7" Type="http://schemas.openxmlformats.org/officeDocument/2006/relationships/image" Target="../media/image41.png"/><Relationship Id="rId12" Type="http://schemas.openxmlformats.org/officeDocument/2006/relationships/oleObject" Target="../embeddings/oleObject46.bin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3.png"/><Relationship Id="rId5" Type="http://schemas.openxmlformats.org/officeDocument/2006/relationships/oleObject" Target="../embeddings/oleObject43.bin"/><Relationship Id="rId10" Type="http://schemas.openxmlformats.org/officeDocument/2006/relationships/oleObject" Target="../embeddings/oleObject45.bin"/><Relationship Id="rId4" Type="http://schemas.openxmlformats.org/officeDocument/2006/relationships/image" Target="../media/image39.png"/><Relationship Id="rId9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oleObject" Target="../embeddings/oleObject48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oleObject" Target="../embeddings/oleObject50.bin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oleObject" Target="../embeddings/oleObject55.bin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oleObject" Target="../embeddings/oleObject57.bin"/><Relationship Id="rId4" Type="http://schemas.openxmlformats.org/officeDocument/2006/relationships/image" Target="../media/image6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oleObject" Target="../embeddings/oleObject5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png"/><Relationship Id="rId4" Type="http://schemas.openxmlformats.org/officeDocument/2006/relationships/oleObject" Target="../embeddings/oleObject59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oleObject" Target="../embeddings/oleObject6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oleObject" Target="../embeddings/oleObject6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oleObject" Target="../embeddings/oleObject6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png"/><Relationship Id="rId4" Type="http://schemas.openxmlformats.org/officeDocument/2006/relationships/oleObject" Target="../embeddings/oleObject63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oleObject" Target="../embeddings/oleObject64.bin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png"/><Relationship Id="rId4" Type="http://schemas.openxmlformats.org/officeDocument/2006/relationships/oleObject" Target="../embeddings/oleObject66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png"/><Relationship Id="rId4" Type="http://schemas.openxmlformats.org/officeDocument/2006/relationships/oleObject" Target="../embeddings/oleObject68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4.png"/><Relationship Id="rId4" Type="http://schemas.openxmlformats.org/officeDocument/2006/relationships/oleObject" Target="../embeddings/oleObject70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oleObject" Target="../embeddings/oleObject72.bin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oleObject" Target="../embeddings/oleObject74.bin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7" Type="http://schemas.openxmlformats.org/officeDocument/2006/relationships/image" Target="../media/image82.png"/><Relationship Id="rId2" Type="http://schemas.openxmlformats.org/officeDocument/2006/relationships/oleObject" Target="../embeddings/oleObject7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8.bin"/><Relationship Id="rId5" Type="http://schemas.openxmlformats.org/officeDocument/2006/relationships/image" Target="../media/image81.png"/><Relationship Id="rId4" Type="http://schemas.openxmlformats.org/officeDocument/2006/relationships/oleObject" Target="../embeddings/oleObject77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oleObject" Target="../embeddings/oleObject80.bin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oleObject" Target="../embeddings/oleObject82.bin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oleObject" Target="../embeddings/oleObject84.bin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oleObject" Target="../embeddings/oleObject86.bin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oleObject" Target="../embeddings/oleObject88.bin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15.png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12.wmf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11.wmf"/><Relationship Id="rId14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oleObject" Target="../embeddings/oleObject13.bin"/><Relationship Id="rId4" Type="http://schemas.openxmlformats.org/officeDocument/2006/relationships/oleObject" Target="../embeddings/oleObject10.bin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2.png"/><Relationship Id="rId4" Type="http://schemas.openxmlformats.org/officeDocument/2006/relationships/oleObject" Target="../embeddings/oleObject15.bin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2771775" y="2598738"/>
            <a:ext cx="7634288" cy="1044575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</a:endParaRPr>
          </a:p>
        </p:txBody>
      </p:sp>
      <p:pic>
        <p:nvPicPr>
          <p:cNvPr id="14338" name="图片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13438" y="6175375"/>
            <a:ext cx="377825" cy="379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5075238" y="3863975"/>
            <a:ext cx="7016750" cy="12001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zh-CN" sz="2400">
                <a:solidFill>
                  <a:srgbClr val="000000"/>
                </a:solidFill>
                <a:latin typeface="华文细黑" charset="-122"/>
                <a:ea typeface="宋体" charset="-122"/>
              </a:rPr>
              <a:t>——</a:t>
            </a:r>
            <a:r>
              <a:rPr lang="zh-CN" altLang="en-US" sz="2400">
                <a:solidFill>
                  <a:srgbClr val="000000"/>
                </a:solidFill>
                <a:latin typeface="华文细黑" charset="-122"/>
                <a:ea typeface="宋体" charset="-122"/>
              </a:rPr>
              <a:t>成都信息工程大学</a:t>
            </a:r>
            <a:endParaRPr lang="en-US" altLang="zh-CN" sz="2400">
              <a:solidFill>
                <a:srgbClr val="000000"/>
              </a:solidFill>
              <a:latin typeface="华文细黑" charset="-122"/>
              <a:ea typeface="宋体" charset="-122"/>
            </a:endParaRPr>
          </a:p>
          <a:p>
            <a:r>
              <a:rPr lang="zh-CN" altLang="en-US" sz="2400" i="1">
                <a:solidFill>
                  <a:srgbClr val="000000"/>
                </a:solidFill>
                <a:latin typeface="华文细黑" charset="-122"/>
                <a:ea typeface="宋体" charset="-122"/>
              </a:rPr>
              <a:t>        </a:t>
            </a:r>
            <a:r>
              <a:rPr lang="zh-CN" altLang="en-US" sz="2400">
                <a:solidFill>
                  <a:srgbClr val="000000"/>
                </a:solidFill>
                <a:latin typeface="华文细黑" charset="-122"/>
                <a:ea typeface="宋体" charset="-122"/>
              </a:rPr>
              <a:t>工程制图教学团队</a:t>
            </a:r>
            <a:endParaRPr lang="en-US" altLang="zh-CN" sz="2400">
              <a:solidFill>
                <a:srgbClr val="000000"/>
              </a:solidFill>
              <a:latin typeface="华文细黑" charset="-122"/>
              <a:ea typeface="宋体" charset="-122"/>
            </a:endParaRPr>
          </a:p>
          <a:p>
            <a:r>
              <a:rPr lang="en-US" altLang="zh-CN" sz="2400">
                <a:solidFill>
                  <a:srgbClr val="000000"/>
                </a:solidFill>
                <a:latin typeface="华文细黑" charset="-122"/>
                <a:ea typeface="宋体" charset="-122"/>
              </a:rPr>
              <a:t>        </a:t>
            </a:r>
            <a:r>
              <a:rPr lang="zh-CN" altLang="en-US" sz="2400">
                <a:solidFill>
                  <a:srgbClr val="000000"/>
                </a:solidFill>
                <a:latin typeface="华文细黑" charset="-122"/>
                <a:ea typeface="宋体" charset="-122"/>
              </a:rPr>
              <a:t>编者：</a:t>
            </a:r>
            <a:r>
              <a:rPr lang="zh-CN" altLang="en-US">
                <a:solidFill>
                  <a:srgbClr val="000000"/>
                </a:solidFill>
                <a:latin typeface="华文细黑" charset="-122"/>
                <a:ea typeface="宋体" charset="-122"/>
              </a:rPr>
              <a:t>严寒冰  蔚泽峰  伍瑾斐 姚兰 王志宏 胡茶根</a:t>
            </a:r>
            <a:endParaRPr lang="en-US" altLang="zh-CN">
              <a:solidFill>
                <a:srgbClr val="000000"/>
              </a:solidFill>
              <a:latin typeface="华文细黑" charset="-122"/>
              <a:ea typeface="宋体" charset="-122"/>
            </a:endParaRPr>
          </a:p>
        </p:txBody>
      </p:sp>
      <p:sp>
        <p:nvSpPr>
          <p:cNvPr id="14340" name="矩形 7"/>
          <p:cNvSpPr>
            <a:spLocks noChangeArrowheads="1"/>
          </p:cNvSpPr>
          <p:nvPr/>
        </p:nvSpPr>
        <p:spPr bwMode="auto">
          <a:xfrm>
            <a:off x="5389563" y="6584950"/>
            <a:ext cx="1416050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hangingPunct="0">
              <a:spcBef>
                <a:spcPct val="80000"/>
              </a:spcBef>
            </a:pPr>
            <a:r>
              <a:rPr lang="zh-CN" altLang="en-US" sz="1200">
                <a:solidFill>
                  <a:srgbClr val="7F7F7F"/>
                </a:solidFill>
                <a:latin typeface="华文细黑" charset="-122"/>
                <a:sym typeface="微软雅黑" pitchFamily="34" charset="-122"/>
              </a:rPr>
              <a:t>成都信息工程大学</a:t>
            </a:r>
          </a:p>
        </p:txBody>
      </p:sp>
      <p:sp>
        <p:nvSpPr>
          <p:cNvPr id="10" name="矩形 9"/>
          <p:cNvSpPr/>
          <p:nvPr/>
        </p:nvSpPr>
        <p:spPr>
          <a:xfrm>
            <a:off x="4038600" y="1453506"/>
            <a:ext cx="42164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Engineering Drawing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1668463" y="2598738"/>
            <a:ext cx="7635875" cy="1044575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62425" y="2705100"/>
            <a:ext cx="2647950" cy="83026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</a:rPr>
              <a:t>工程制图</a:t>
            </a:r>
            <a:endParaRPr lang="en-US" altLang="zh-CN" sz="4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4344" name="图片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1950" y="341313"/>
            <a:ext cx="3779838" cy="68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1378" name="Object 2"/>
          <p:cNvGraphicFramePr>
            <a:graphicFrameLocks noChangeAspect="1"/>
          </p:cNvGraphicFramePr>
          <p:nvPr/>
        </p:nvGraphicFramePr>
        <p:xfrm>
          <a:off x="8147050" y="3429000"/>
          <a:ext cx="3192463" cy="2592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876190" imgH="58942857" progId="PBrush">
                  <p:embed/>
                </p:oleObj>
              </mc:Choice>
              <mc:Fallback>
                <p:oleObj r:id="rId2" imgW="34876190" imgH="5894285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7465" t="1868" r="9509" b="76953"/>
                      <a:stretch>
                        <a:fillRect/>
                      </a:stretch>
                    </p:blipFill>
                    <p:spPr bwMode="auto">
                      <a:xfrm>
                        <a:off x="8147050" y="3429000"/>
                        <a:ext cx="3192463" cy="2592388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390" name="Rectangle 3"/>
          <p:cNvSpPr>
            <a:spLocks noChangeArrowheads="1"/>
          </p:cNvSpPr>
          <p:nvPr/>
        </p:nvSpPr>
        <p:spPr bwMode="auto">
          <a:xfrm>
            <a:off x="812800" y="1447800"/>
            <a:ext cx="8636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 sz="2000">
              <a:solidFill>
                <a:srgbClr val="FF33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1391" name="Text Box 4"/>
          <p:cNvSpPr txBox="1">
            <a:spLocks noChangeArrowheads="1"/>
          </p:cNvSpPr>
          <p:nvPr/>
        </p:nvSpPr>
        <p:spPr bwMode="auto">
          <a:xfrm>
            <a:off x="0" y="836613"/>
            <a:ext cx="9456738" cy="106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>
                <a:latin typeface="微软雅黑" pitchFamily="34" charset="-122"/>
                <a:ea typeface="微软雅黑" pitchFamily="34" charset="-122"/>
              </a:rPr>
              <a:t>   </a:t>
            </a:r>
          </a:p>
        </p:txBody>
      </p:sp>
      <p:sp>
        <p:nvSpPr>
          <p:cNvPr id="101392" name="Text Box 5"/>
          <p:cNvSpPr txBox="1">
            <a:spLocks noChangeArrowheads="1"/>
          </p:cNvSpPr>
          <p:nvPr/>
        </p:nvSpPr>
        <p:spPr bwMode="auto">
          <a:xfrm>
            <a:off x="5232400" y="6092825"/>
            <a:ext cx="364648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1393" name="Text Box 6"/>
          <p:cNvSpPr txBox="1">
            <a:spLocks noChangeArrowheads="1"/>
          </p:cNvSpPr>
          <p:nvPr/>
        </p:nvSpPr>
        <p:spPr bwMode="auto">
          <a:xfrm>
            <a:off x="0" y="836613"/>
            <a:ext cx="94567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1383" name="Rectangle 7"/>
          <p:cNvSpPr>
            <a:spLocks noChangeArrowheads="1"/>
          </p:cNvSpPr>
          <p:nvPr/>
        </p:nvSpPr>
        <p:spPr bwMode="auto">
          <a:xfrm>
            <a:off x="1500188" y="214313"/>
            <a:ext cx="480695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  <a:sym typeface="Symbol" pitchFamily="18" charset="2"/>
              </a:rPr>
              <a:t>例：画出图示组合体的三视图</a:t>
            </a:r>
          </a:p>
        </p:txBody>
      </p:sp>
      <p:sp>
        <p:nvSpPr>
          <p:cNvPr id="101384" name="Rectangle 8"/>
          <p:cNvSpPr>
            <a:spLocks noChangeArrowheads="1"/>
          </p:cNvSpPr>
          <p:nvPr/>
        </p:nvSpPr>
        <p:spPr bwMode="auto">
          <a:xfrm>
            <a:off x="1885950" y="692150"/>
            <a:ext cx="6705600" cy="54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0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000" b="1">
                <a:latin typeface="微软雅黑" pitchFamily="34" charset="-122"/>
                <a:ea typeface="微软雅黑" pitchFamily="34" charset="-122"/>
              </a:rPr>
              <a:t>对组合体进行形体分析</a:t>
            </a:r>
          </a:p>
        </p:txBody>
      </p:sp>
      <p:graphicFrame>
        <p:nvGraphicFramePr>
          <p:cNvPr id="101385" name="Object 9"/>
          <p:cNvGraphicFramePr>
            <a:graphicFrameLocks noChangeAspect="1"/>
          </p:cNvGraphicFramePr>
          <p:nvPr/>
        </p:nvGraphicFramePr>
        <p:xfrm>
          <a:off x="1414463" y="2209800"/>
          <a:ext cx="4873625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704762" imgH="2819794" progId="PBrush">
                  <p:embed/>
                </p:oleObj>
              </mc:Choice>
              <mc:Fallback>
                <p:oleObj r:id="rId4" imgW="2704762" imgH="2819794" progId="PBrush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bright="12000" contrast="-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4463" y="2209800"/>
                        <a:ext cx="4873625" cy="3810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386" name="AutoShape 10"/>
          <p:cNvSpPr>
            <a:spLocks noChangeArrowheads="1"/>
          </p:cNvSpPr>
          <p:nvPr/>
        </p:nvSpPr>
        <p:spPr bwMode="auto">
          <a:xfrm>
            <a:off x="5135563" y="1557338"/>
            <a:ext cx="2641600" cy="533400"/>
          </a:xfrm>
          <a:prstGeom prst="wedgeRectCallout">
            <a:avLst>
              <a:gd name="adj1" fmla="val -86056"/>
              <a:gd name="adj2" fmla="val 193750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50800">
            <a:solidFill>
              <a:srgbClr val="99CC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8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套  筒</a:t>
            </a:r>
          </a:p>
        </p:txBody>
      </p:sp>
      <p:sp>
        <p:nvSpPr>
          <p:cNvPr id="101387" name="AutoShape 11"/>
          <p:cNvSpPr>
            <a:spLocks noChangeArrowheads="1"/>
          </p:cNvSpPr>
          <p:nvPr/>
        </p:nvSpPr>
        <p:spPr bwMode="auto">
          <a:xfrm>
            <a:off x="334963" y="1484313"/>
            <a:ext cx="2641600" cy="533400"/>
          </a:xfrm>
          <a:prstGeom prst="wedgeRectCallout">
            <a:avLst>
              <a:gd name="adj1" fmla="val 36380"/>
              <a:gd name="adj2" fmla="val 313690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50800">
            <a:solidFill>
              <a:srgbClr val="99CC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8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支撑板</a:t>
            </a:r>
          </a:p>
        </p:txBody>
      </p:sp>
      <p:sp>
        <p:nvSpPr>
          <p:cNvPr id="101388" name="AutoShape 12"/>
          <p:cNvSpPr>
            <a:spLocks noChangeArrowheads="1"/>
          </p:cNvSpPr>
          <p:nvPr/>
        </p:nvSpPr>
        <p:spPr bwMode="auto">
          <a:xfrm>
            <a:off x="5422900" y="5734050"/>
            <a:ext cx="2641600" cy="533400"/>
          </a:xfrm>
          <a:prstGeom prst="wedgeRectCallout">
            <a:avLst>
              <a:gd name="adj1" fmla="val -58014"/>
              <a:gd name="adj2" fmla="val -321431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50800">
            <a:solidFill>
              <a:srgbClr val="99CC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800" b="1">
                <a:latin typeface="微软雅黑" pitchFamily="34" charset="-122"/>
                <a:ea typeface="微软雅黑" pitchFamily="34" charset="-122"/>
              </a:rPr>
              <a:t>底  板</a:t>
            </a:r>
          </a:p>
        </p:txBody>
      </p:sp>
      <p:graphicFrame>
        <p:nvGraphicFramePr>
          <p:cNvPr id="101389" name="Object 13"/>
          <p:cNvGraphicFramePr>
            <a:graphicFrameLocks noChangeAspect="1"/>
          </p:cNvGraphicFramePr>
          <p:nvPr/>
        </p:nvGraphicFramePr>
        <p:xfrm>
          <a:off x="8113713" y="836613"/>
          <a:ext cx="3263900" cy="2344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4876190" imgH="58942857" progId="PBrush">
                  <p:embed/>
                </p:oleObj>
              </mc:Choice>
              <mc:Fallback>
                <p:oleObj r:id="rId6" imgW="34876190" imgH="58942857" progId="PBrush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8634" t="4320" r="52141" b="79114"/>
                      <a:stretch>
                        <a:fillRect/>
                      </a:stretch>
                    </p:blipFill>
                    <p:spPr bwMode="auto">
                      <a:xfrm>
                        <a:off x="8113713" y="836613"/>
                        <a:ext cx="3263900" cy="23447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wheel spokes="2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01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83" grpId="0" autoUpdateAnimBg="0"/>
      <p:bldP spid="101384" grpId="0" autoUpdateAnimBg="0"/>
      <p:bldP spid="101386" grpId="0" animBg="1" autoUpdateAnimBg="0"/>
      <p:bldP spid="101387" grpId="0" animBg="1" autoUpdateAnimBg="0"/>
      <p:bldP spid="101388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402" name="Object 2"/>
          <p:cNvGraphicFramePr>
            <a:graphicFrameLocks noChangeAspect="1"/>
          </p:cNvGraphicFramePr>
          <p:nvPr/>
        </p:nvGraphicFramePr>
        <p:xfrm>
          <a:off x="1968500" y="1196975"/>
          <a:ext cx="6815138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990476" imgH="4420217" progId="PBrush">
                  <p:embed/>
                </p:oleObj>
              </mc:Choice>
              <mc:Fallback>
                <p:oleObj r:id="rId2" imgW="5990476" imgH="442021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7455" t="9415" r="22110" b="12112"/>
                      <a:stretch>
                        <a:fillRect/>
                      </a:stretch>
                    </p:blipFill>
                    <p:spPr bwMode="auto">
                      <a:xfrm>
                        <a:off x="1968500" y="1196975"/>
                        <a:ext cx="6815138" cy="48958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03" name="Object 3"/>
          <p:cNvGraphicFramePr>
            <a:graphicFrameLocks noChangeAspect="1"/>
          </p:cNvGraphicFramePr>
          <p:nvPr/>
        </p:nvGraphicFramePr>
        <p:xfrm>
          <a:off x="9169400" y="4495800"/>
          <a:ext cx="302260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704762" imgH="2819794" progId="PBrush">
                  <p:embed/>
                </p:oleObj>
              </mc:Choice>
              <mc:Fallback>
                <p:oleObj r:id="rId4" imgW="2704762" imgH="2819794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bright="12000" contrast="3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69400" y="4495800"/>
                        <a:ext cx="3022600" cy="23622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04" name="Text Box 4"/>
          <p:cNvSpPr txBox="1">
            <a:spLocks noChangeArrowheads="1"/>
          </p:cNvSpPr>
          <p:nvPr/>
        </p:nvSpPr>
        <p:spPr bwMode="auto">
          <a:xfrm>
            <a:off x="1492250" y="260350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solidFill>
                  <a:srgbClr val="33CCCC"/>
                </a:solidFill>
                <a:latin typeface="微软雅黑" pitchFamily="34" charset="-122"/>
                <a:ea typeface="微软雅黑" pitchFamily="34" charset="-122"/>
              </a:rPr>
              <a:t>2 .</a:t>
            </a:r>
            <a:r>
              <a:rPr lang="zh-CN" altLang="en-US" sz="2000" b="1">
                <a:solidFill>
                  <a:srgbClr val="33CCCC"/>
                </a:solidFill>
                <a:latin typeface="微软雅黑" pitchFamily="34" charset="-122"/>
                <a:ea typeface="微软雅黑" pitchFamily="34" charset="-122"/>
              </a:rPr>
              <a:t>布置视图做出基准线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2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02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4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426" name="Object 2"/>
          <p:cNvGraphicFramePr>
            <a:graphicFrameLocks noChangeAspect="1"/>
          </p:cNvGraphicFramePr>
          <p:nvPr/>
        </p:nvGraphicFramePr>
        <p:xfrm>
          <a:off x="1295400" y="1052513"/>
          <a:ext cx="7488238" cy="5249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971429" imgH="4409524" progId="PBrush">
                  <p:embed/>
                </p:oleObj>
              </mc:Choice>
              <mc:Fallback>
                <p:oleObj r:id="rId2" imgW="5971429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179" t="11243" r="23367" b="12227"/>
                      <a:stretch>
                        <a:fillRect/>
                      </a:stretch>
                    </p:blipFill>
                    <p:spPr bwMode="auto">
                      <a:xfrm>
                        <a:off x="1295400" y="1052513"/>
                        <a:ext cx="7488238" cy="5249862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3427" name="Picture 3"/>
          <p:cNvPicPr>
            <a:picLocks noChangeAspect="1" noChangeArrowheads="1"/>
          </p:cNvPicPr>
          <p:nvPr/>
        </p:nvPicPr>
        <p:blipFill>
          <a:blip r:embed="rId4"/>
          <a:srcRect l="12558" t="14024" r="17201" b="13260"/>
          <a:stretch>
            <a:fillRect/>
          </a:stretch>
        </p:blipFill>
        <p:spPr bwMode="auto">
          <a:xfrm>
            <a:off x="1008063" y="1052513"/>
            <a:ext cx="8658225" cy="504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428" name="Picture 4"/>
          <p:cNvPicPr>
            <a:picLocks noChangeAspect="1" noChangeArrowheads="1"/>
          </p:cNvPicPr>
          <p:nvPr/>
        </p:nvPicPr>
        <p:blipFill>
          <a:blip r:embed="rId5">
            <a:lum contrast="6000"/>
          </a:blip>
          <a:srcRect l="15164" t="14412" r="22745" b="13083"/>
          <a:stretch>
            <a:fillRect/>
          </a:stretch>
        </p:blipFill>
        <p:spPr bwMode="auto">
          <a:xfrm>
            <a:off x="1295400" y="981075"/>
            <a:ext cx="7777163" cy="526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429" name="Text Box 5"/>
          <p:cNvSpPr txBox="1">
            <a:spLocks noChangeArrowheads="1"/>
          </p:cNvSpPr>
          <p:nvPr/>
        </p:nvSpPr>
        <p:spPr bwMode="auto">
          <a:xfrm>
            <a:off x="1397000" y="177800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solidFill>
                  <a:srgbClr val="663300"/>
                </a:solidFill>
                <a:latin typeface="楷体_GB2312" pitchFamily="49" charset="-122"/>
              </a:rPr>
              <a:t>3.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分别画出各形体三视图</a:t>
            </a:r>
            <a:endParaRPr lang="zh-CN" altLang="en-US" sz="2800" b="1">
              <a:solidFill>
                <a:srgbClr val="FF0000"/>
              </a:solidFill>
              <a:latin typeface="楷体_GB2312" pitchFamily="49" charset="-122"/>
            </a:endParaRPr>
          </a:p>
        </p:txBody>
      </p:sp>
      <p:sp>
        <p:nvSpPr>
          <p:cNvPr id="103430" name="Text Box 6"/>
          <p:cNvSpPr txBox="1">
            <a:spLocks noChangeArrowheads="1"/>
          </p:cNvSpPr>
          <p:nvPr/>
        </p:nvSpPr>
        <p:spPr bwMode="auto">
          <a:xfrm>
            <a:off x="1684338" y="549275"/>
            <a:ext cx="86360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楷体_GB2312" pitchFamily="49" charset="-122"/>
              </a:rPr>
              <a:t>1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）底板</a:t>
            </a:r>
          </a:p>
        </p:txBody>
      </p:sp>
      <p:graphicFrame>
        <p:nvGraphicFramePr>
          <p:cNvPr id="103431" name="Object 7"/>
          <p:cNvGraphicFramePr>
            <a:graphicFrameLocks noChangeAspect="1"/>
          </p:cNvGraphicFramePr>
          <p:nvPr/>
        </p:nvGraphicFramePr>
        <p:xfrm>
          <a:off x="9169400" y="4495800"/>
          <a:ext cx="302260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2704762" imgH="2819794" progId="PBrush">
                  <p:embed/>
                </p:oleObj>
              </mc:Choice>
              <mc:Fallback>
                <p:oleObj r:id="rId6" imgW="2704762" imgH="2819794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lum bright="12000" contrast="3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69400" y="4495800"/>
                        <a:ext cx="3022600" cy="23622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32" name="Text Box 8"/>
          <p:cNvSpPr txBox="1">
            <a:spLocks noChangeArrowheads="1"/>
          </p:cNvSpPr>
          <p:nvPr/>
        </p:nvSpPr>
        <p:spPr bwMode="auto">
          <a:xfrm>
            <a:off x="1638300" y="533400"/>
            <a:ext cx="2014538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楷体_GB2312" pitchFamily="49" charset="-122"/>
              </a:rPr>
              <a:t>2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）套筒</a:t>
            </a:r>
          </a:p>
        </p:txBody>
      </p:sp>
      <p:sp>
        <p:nvSpPr>
          <p:cNvPr id="103433" name="Text Box 9"/>
          <p:cNvSpPr txBox="1">
            <a:spLocks noChangeArrowheads="1"/>
          </p:cNvSpPr>
          <p:nvPr/>
        </p:nvSpPr>
        <p:spPr bwMode="auto">
          <a:xfrm>
            <a:off x="1731963" y="549275"/>
            <a:ext cx="28273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楷体_GB2312" pitchFamily="49" charset="-122"/>
              </a:rPr>
              <a:t>3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）支撑板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3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3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3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3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3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9" grpId="0" autoUpdateAnimBg="0"/>
      <p:bldP spid="103430" grpId="0" autoUpdateAnimBg="0"/>
      <p:bldP spid="103430" grpId="1" autoUpdateAnimBg="0"/>
      <p:bldP spid="103432" grpId="0" autoUpdateAnimBg="0"/>
      <p:bldP spid="103432" grpId="1" autoUpdateAnimBg="0"/>
      <p:bldP spid="103433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450" name="Object 2"/>
          <p:cNvGraphicFramePr>
            <a:graphicFrameLocks noChangeAspect="1"/>
          </p:cNvGraphicFramePr>
          <p:nvPr/>
        </p:nvGraphicFramePr>
        <p:xfrm>
          <a:off x="1677988" y="788988"/>
          <a:ext cx="7969250" cy="544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896798" imgH="4390476" progId="PBrush">
                  <p:embed/>
                </p:oleObj>
              </mc:Choice>
              <mc:Fallback>
                <p:oleObj r:id="rId2" imgW="5896798" imgH="4390476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7613" t="14017" r="24829" b="15594"/>
                      <a:stretch>
                        <a:fillRect/>
                      </a:stretch>
                    </p:blipFill>
                    <p:spPr bwMode="auto">
                      <a:xfrm>
                        <a:off x="1677988" y="788988"/>
                        <a:ext cx="7969250" cy="54419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51" name="Object 3"/>
          <p:cNvGraphicFramePr>
            <a:graphicFrameLocks noChangeAspect="1"/>
          </p:cNvGraphicFramePr>
          <p:nvPr/>
        </p:nvGraphicFramePr>
        <p:xfrm>
          <a:off x="9169400" y="4495800"/>
          <a:ext cx="302260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704762" imgH="2819794" progId="PBrush">
                  <p:embed/>
                </p:oleObj>
              </mc:Choice>
              <mc:Fallback>
                <p:oleObj r:id="rId4" imgW="2704762" imgH="2819794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bright="12000" contrast="3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69400" y="4495800"/>
                        <a:ext cx="3022600" cy="23622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52" name="Text Box 4"/>
          <p:cNvSpPr txBox="1">
            <a:spLocks noChangeArrowheads="1"/>
          </p:cNvSpPr>
          <p:nvPr/>
        </p:nvSpPr>
        <p:spPr bwMode="auto">
          <a:xfrm>
            <a:off x="1492250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solidFill>
                  <a:srgbClr val="33CCCC"/>
                </a:solidFill>
                <a:latin typeface="楷体_GB2312" pitchFamily="49" charset="-122"/>
              </a:rPr>
              <a:t>4. </a:t>
            </a:r>
            <a:r>
              <a:rPr lang="zh-CN" altLang="en-US" sz="2000" b="1">
                <a:solidFill>
                  <a:srgbClr val="33CCCC"/>
                </a:solidFill>
                <a:latin typeface="楷体_GB2312" pitchFamily="49" charset="-122"/>
              </a:rPr>
              <a:t>整理并加深视图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4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2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Text Box 2"/>
          <p:cNvSpPr txBox="1">
            <a:spLocks noChangeArrowheads="1"/>
          </p:cNvSpPr>
          <p:nvPr/>
        </p:nvSpPr>
        <p:spPr bwMode="auto">
          <a:xfrm>
            <a:off x="1535113" y="471488"/>
            <a:ext cx="9456737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>
                <a:latin typeface="微软雅黑" pitchFamily="34" charset="-122"/>
                <a:ea typeface="微软雅黑" pitchFamily="34" charset="-122"/>
              </a:rPr>
              <a:t>二、切割式组合体的画法</a:t>
            </a:r>
          </a:p>
        </p:txBody>
      </p:sp>
      <p:sp>
        <p:nvSpPr>
          <p:cNvPr id="105475" name="Text Box 3"/>
          <p:cNvSpPr txBox="1">
            <a:spLocks noChangeArrowheads="1"/>
          </p:cNvSpPr>
          <p:nvPr/>
        </p:nvSpPr>
        <p:spPr bwMode="auto">
          <a:xfrm>
            <a:off x="1103313" y="1263650"/>
            <a:ext cx="9448800" cy="197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切割式组合体画图主要采用形体分析法：</a:t>
            </a:r>
          </a:p>
          <a:p>
            <a:r>
              <a:rPr lang="zh-CN" altLang="en-US" sz="2400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</a:p>
          <a:p>
            <a:r>
              <a:rPr lang="zh-CN" altLang="en-US" sz="2400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从整体出发，把它看作由基本形体经过分步切割最后得到应有的形状。画图时应注意对于被切去的形体应先画出切平面有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积聚性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的视图，然后再画其他视图。</a:t>
            </a:r>
          </a:p>
        </p:txBody>
      </p:sp>
      <p:sp>
        <p:nvSpPr>
          <p:cNvPr id="105476" name="Text Box 4"/>
          <p:cNvSpPr txBox="1">
            <a:spLocks noChangeArrowheads="1"/>
          </p:cNvSpPr>
          <p:nvPr/>
        </p:nvSpPr>
        <p:spPr bwMode="auto">
          <a:xfrm>
            <a:off x="1200150" y="3929063"/>
            <a:ext cx="9448800" cy="124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注意：</a:t>
            </a:r>
            <a:endParaRPr lang="zh-CN" altLang="en-US" sz="2000" b="1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注意投影面垂直面的积聚性投影及其类似形。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注意重影问题。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5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5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4" grpId="0" autoUpdateAnimBg="0"/>
      <p:bldP spid="105475" grpId="0" autoUpdateAnimBg="0"/>
      <p:bldP spid="105476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6498" name="Object 2"/>
          <p:cNvGraphicFramePr>
            <a:graphicFrameLocks noChangeAspect="1"/>
          </p:cNvGraphicFramePr>
          <p:nvPr/>
        </p:nvGraphicFramePr>
        <p:xfrm>
          <a:off x="1390650" y="1633538"/>
          <a:ext cx="4241800" cy="283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180952" imgH="2838846" progId="PBrush">
                  <p:embed/>
                </p:oleObj>
              </mc:Choice>
              <mc:Fallback>
                <p:oleObj r:id="rId2" imgW="3180952" imgH="2838846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0650" y="1633538"/>
                        <a:ext cx="4241800" cy="28384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511" name="Text Box 3"/>
          <p:cNvSpPr txBox="1">
            <a:spLocks noChangeArrowheads="1"/>
          </p:cNvSpPr>
          <p:nvPr/>
        </p:nvSpPr>
        <p:spPr bwMode="auto">
          <a:xfrm>
            <a:off x="0" y="836613"/>
            <a:ext cx="9456738" cy="106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endParaRPr lang="zh-CN" altLang="en-US" sz="2800" b="1">
              <a:latin typeface="微软雅黑" pitchFamily="34" charset="-122"/>
              <a:ea typeface="微软雅黑" pitchFamily="34" charset="-122"/>
            </a:endParaRPr>
          </a:p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>
                <a:latin typeface="微软雅黑" pitchFamily="34" charset="-122"/>
                <a:ea typeface="微软雅黑" pitchFamily="34" charset="-122"/>
              </a:rPr>
              <a:t>   </a:t>
            </a:r>
          </a:p>
        </p:txBody>
      </p:sp>
      <p:sp>
        <p:nvSpPr>
          <p:cNvPr id="106512" name="Text Box 4"/>
          <p:cNvSpPr txBox="1">
            <a:spLocks noChangeArrowheads="1"/>
          </p:cNvSpPr>
          <p:nvPr/>
        </p:nvSpPr>
        <p:spPr bwMode="auto">
          <a:xfrm>
            <a:off x="5232400" y="6092825"/>
            <a:ext cx="364648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513" name="Text Box 5"/>
          <p:cNvSpPr txBox="1">
            <a:spLocks noChangeArrowheads="1"/>
          </p:cNvSpPr>
          <p:nvPr/>
        </p:nvSpPr>
        <p:spPr bwMode="auto">
          <a:xfrm>
            <a:off x="0" y="836613"/>
            <a:ext cx="94567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502" name="Rectangle 6"/>
          <p:cNvSpPr>
            <a:spLocks noChangeArrowheads="1"/>
          </p:cNvSpPr>
          <p:nvPr/>
        </p:nvSpPr>
        <p:spPr bwMode="auto">
          <a:xfrm>
            <a:off x="1436688" y="141288"/>
            <a:ext cx="4913312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latin typeface="微软雅黑" pitchFamily="34" charset="-122"/>
                <a:ea typeface="微软雅黑" pitchFamily="34" charset="-122"/>
                <a:sym typeface="Symbol" pitchFamily="18" charset="2"/>
              </a:rPr>
              <a:t>例 画出图示组合体的三视图。</a:t>
            </a:r>
          </a:p>
        </p:txBody>
      </p:sp>
      <p:sp>
        <p:nvSpPr>
          <p:cNvPr id="106503" name="AutoShape 7"/>
          <p:cNvSpPr>
            <a:spLocks noChangeArrowheads="1"/>
          </p:cNvSpPr>
          <p:nvPr/>
        </p:nvSpPr>
        <p:spPr bwMode="auto">
          <a:xfrm>
            <a:off x="5713413" y="1268413"/>
            <a:ext cx="1873250" cy="431800"/>
          </a:xfrm>
          <a:prstGeom prst="wedgeRectCallout">
            <a:avLst>
              <a:gd name="adj1" fmla="val -123560"/>
              <a:gd name="adj2" fmla="val 220954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38100">
            <a:solidFill>
              <a:srgbClr val="FF66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小圆柱孔</a:t>
            </a:r>
          </a:p>
        </p:txBody>
      </p:sp>
      <p:sp>
        <p:nvSpPr>
          <p:cNvPr id="106504" name="AutoShape 8"/>
          <p:cNvSpPr>
            <a:spLocks noChangeArrowheads="1"/>
          </p:cNvSpPr>
          <p:nvPr/>
        </p:nvSpPr>
        <p:spPr bwMode="auto">
          <a:xfrm>
            <a:off x="527050" y="1125538"/>
            <a:ext cx="1490663" cy="388937"/>
          </a:xfrm>
          <a:prstGeom prst="wedgeRectCallout">
            <a:avLst>
              <a:gd name="adj1" fmla="val 74856"/>
              <a:gd name="adj2" fmla="val 303880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38100">
            <a:solidFill>
              <a:srgbClr val="FF66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梯形槽</a:t>
            </a:r>
          </a:p>
        </p:txBody>
      </p:sp>
      <p:sp>
        <p:nvSpPr>
          <p:cNvPr id="106505" name="AutoShape 9"/>
          <p:cNvSpPr>
            <a:spLocks noChangeArrowheads="1"/>
          </p:cNvSpPr>
          <p:nvPr/>
        </p:nvSpPr>
        <p:spPr bwMode="auto">
          <a:xfrm>
            <a:off x="6443663" y="4757738"/>
            <a:ext cx="1476375" cy="471487"/>
          </a:xfrm>
          <a:prstGeom prst="wedgeRectCallout">
            <a:avLst>
              <a:gd name="adj1" fmla="val -162606"/>
              <a:gd name="adj2" fmla="val -269866"/>
            </a:avLst>
          </a:prstGeom>
          <a:gradFill rotWithShape="0">
            <a:gsLst>
              <a:gs pos="0">
                <a:srgbClr val="CCECFF"/>
              </a:gs>
              <a:gs pos="100000">
                <a:srgbClr val="DBF2FF"/>
              </a:gs>
            </a:gsLst>
            <a:lin ang="5400000" scaled="1"/>
          </a:gradFill>
          <a:ln w="38100">
            <a:solidFill>
              <a:srgbClr val="FF66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半圆槽</a:t>
            </a:r>
          </a:p>
        </p:txBody>
      </p:sp>
      <p:sp>
        <p:nvSpPr>
          <p:cNvPr id="106506" name="AutoShape 10"/>
          <p:cNvSpPr>
            <a:spLocks noChangeArrowheads="1"/>
          </p:cNvSpPr>
          <p:nvPr/>
        </p:nvSpPr>
        <p:spPr bwMode="auto">
          <a:xfrm>
            <a:off x="431800" y="5013325"/>
            <a:ext cx="1633538" cy="431800"/>
          </a:xfrm>
          <a:prstGeom prst="wedgeRectCallout">
            <a:avLst>
              <a:gd name="adj1" fmla="val 59583"/>
              <a:gd name="adj2" fmla="val -257352"/>
            </a:avLst>
          </a:prstGeom>
          <a:gradFill rotWithShape="0">
            <a:gsLst>
              <a:gs pos="0">
                <a:srgbClr val="CCECFF"/>
              </a:gs>
              <a:gs pos="100000">
                <a:srgbClr val="C9E8FB"/>
              </a:gs>
            </a:gsLst>
            <a:lin ang="5400000" scaled="1"/>
          </a:gradFill>
          <a:ln w="38100">
            <a:solidFill>
              <a:srgbClr val="FF66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三角块</a:t>
            </a:r>
          </a:p>
        </p:txBody>
      </p:sp>
      <p:sp>
        <p:nvSpPr>
          <p:cNvPr id="106507" name="AutoShape 11"/>
          <p:cNvSpPr>
            <a:spLocks noChangeArrowheads="1"/>
          </p:cNvSpPr>
          <p:nvPr/>
        </p:nvSpPr>
        <p:spPr bwMode="auto">
          <a:xfrm>
            <a:off x="6000750" y="2276475"/>
            <a:ext cx="1536700" cy="461963"/>
          </a:xfrm>
          <a:prstGeom prst="wedgeRectCallout">
            <a:avLst>
              <a:gd name="adj1" fmla="val -116528"/>
              <a:gd name="adj2" fmla="val 135222"/>
            </a:avLst>
          </a:prstGeom>
          <a:gradFill rotWithShape="0">
            <a:gsLst>
              <a:gs pos="0">
                <a:srgbClr val="CCECFF"/>
              </a:gs>
              <a:gs pos="100000">
                <a:srgbClr val="5E6D76"/>
              </a:gs>
            </a:gsLst>
            <a:lin ang="5400000" scaled="1"/>
          </a:gradFill>
          <a:ln w="38100">
            <a:solidFill>
              <a:srgbClr val="FF66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三角块</a:t>
            </a:r>
          </a:p>
        </p:txBody>
      </p:sp>
      <p:sp>
        <p:nvSpPr>
          <p:cNvPr id="106508" name="Rectangle 12"/>
          <p:cNvSpPr>
            <a:spLocks noChangeArrowheads="1"/>
          </p:cNvSpPr>
          <p:nvPr/>
        </p:nvSpPr>
        <p:spPr bwMode="auto">
          <a:xfrm>
            <a:off x="1677988" y="5635625"/>
            <a:ext cx="99933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Symbol" pitchFamily="18" charset="2"/>
              </a:rPr>
              <a:t>形体切割分析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  <a:sym typeface="Symbol" pitchFamily="18" charset="2"/>
              </a:rPr>
              <a:t>：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  <a:sym typeface="Symbol" pitchFamily="18" charset="2"/>
              </a:rPr>
              <a:t>L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  <a:sym typeface="Symbol" pitchFamily="18" charset="2"/>
              </a:rPr>
              <a:t>型棱柱机架经过图示的切割方式而成</a:t>
            </a:r>
          </a:p>
        </p:txBody>
      </p:sp>
      <p:graphicFrame>
        <p:nvGraphicFramePr>
          <p:cNvPr id="106509" name="Object 13"/>
          <p:cNvGraphicFramePr>
            <a:graphicFrameLocks noChangeAspect="1"/>
          </p:cNvGraphicFramePr>
          <p:nvPr/>
        </p:nvGraphicFramePr>
        <p:xfrm>
          <a:off x="8783638" y="984250"/>
          <a:ext cx="3073400" cy="215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4876190" imgH="58942857" progId="PBrush">
                  <p:embed/>
                </p:oleObj>
              </mc:Choice>
              <mc:Fallback>
                <p:oleObj r:id="rId4" imgW="34876190" imgH="58942857" progId="PBrush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0990" t="81291" r="55115" b="5469"/>
                      <a:stretch>
                        <a:fillRect/>
                      </a:stretch>
                    </p:blipFill>
                    <p:spPr bwMode="auto">
                      <a:xfrm>
                        <a:off x="8783638" y="984250"/>
                        <a:ext cx="3073400" cy="215741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6510" name="Object 14"/>
          <p:cNvGraphicFramePr>
            <a:graphicFrameLocks noChangeAspect="1"/>
          </p:cNvGraphicFramePr>
          <p:nvPr/>
        </p:nvGraphicFramePr>
        <p:xfrm>
          <a:off x="8783638" y="3424238"/>
          <a:ext cx="3067050" cy="202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4876190" imgH="58942857" progId="PBrush">
                  <p:embed/>
                </p:oleObj>
              </mc:Choice>
              <mc:Fallback>
                <p:oleObj r:id="rId6" imgW="34876190" imgH="58942857" progId="PBrush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7920" t="80916" r="25148" b="5083"/>
                      <a:stretch>
                        <a:fillRect/>
                      </a:stretch>
                    </p:blipFill>
                    <p:spPr bwMode="auto">
                      <a:xfrm>
                        <a:off x="8783638" y="3424238"/>
                        <a:ext cx="3067050" cy="202088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9" dur="2000"/>
                                        <p:tgtEl>
                                          <p:spTgt spid="106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6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6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6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6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6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6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6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06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2" grpId="0" autoUpdateAnimBg="0"/>
      <p:bldP spid="106503" grpId="0" animBg="1" autoUpdateAnimBg="0"/>
      <p:bldP spid="106504" grpId="0" animBg="1" autoUpdateAnimBg="0"/>
      <p:bldP spid="106505" grpId="0" animBg="1" autoUpdateAnimBg="0"/>
      <p:bldP spid="106506" grpId="0" animBg="1" autoUpdateAnimBg="0"/>
      <p:bldP spid="106507" grpId="0" animBg="1" autoUpdateAnimBg="0"/>
      <p:bldP spid="106508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22" name="Object 2"/>
          <p:cNvGraphicFramePr>
            <a:graphicFrameLocks noChangeAspect="1"/>
          </p:cNvGraphicFramePr>
          <p:nvPr/>
        </p:nvGraphicFramePr>
        <p:xfrm>
          <a:off x="1008063" y="1341438"/>
          <a:ext cx="7392987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58587" imgH="4409524" progId="PBrush">
                  <p:embed/>
                </p:oleObj>
              </mc:Choice>
              <mc:Fallback>
                <p:oleObj r:id="rId2" imgW="5458587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9819" t="11769" r="18130" b="19913"/>
                      <a:stretch>
                        <a:fillRect/>
                      </a:stretch>
                    </p:blipFill>
                    <p:spPr bwMode="auto">
                      <a:xfrm>
                        <a:off x="1008063" y="1341438"/>
                        <a:ext cx="7392987" cy="42481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7523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7524" name="Text Box 4"/>
          <p:cNvSpPr txBox="1">
            <a:spLocks noChangeArrowheads="1"/>
          </p:cNvSpPr>
          <p:nvPr/>
        </p:nvSpPr>
        <p:spPr bwMode="auto">
          <a:xfrm>
            <a:off x="1492250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CC9900"/>
                </a:solidFill>
                <a:latin typeface="微软雅黑" pitchFamily="34" charset="-122"/>
                <a:ea typeface="微软雅黑" pitchFamily="34" charset="-122"/>
              </a:rPr>
              <a:t>画</a:t>
            </a:r>
            <a:r>
              <a:rPr lang="en-US" altLang="zh-CN" sz="2000" b="1">
                <a:solidFill>
                  <a:srgbClr val="CC9900"/>
                </a:solidFill>
                <a:latin typeface="微软雅黑" pitchFamily="34" charset="-122"/>
                <a:ea typeface="微软雅黑" pitchFamily="34" charset="-122"/>
              </a:rPr>
              <a:t>L</a:t>
            </a:r>
            <a:r>
              <a:rPr lang="zh-CN" altLang="en-US" sz="2000" b="1">
                <a:solidFill>
                  <a:srgbClr val="CC9900"/>
                </a:solidFill>
                <a:latin typeface="微软雅黑" pitchFamily="34" charset="-122"/>
                <a:ea typeface="微软雅黑" pitchFamily="34" charset="-122"/>
              </a:rPr>
              <a:t>型棱柱三视图</a:t>
            </a:r>
          </a:p>
        </p:txBody>
      </p:sp>
    </p:spTree>
  </p:cSld>
  <p:clrMapOvr>
    <a:masterClrMapping/>
  </p:clrMapOvr>
  <p:transition spd="slow"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8546" name="Object 2"/>
          <p:cNvGraphicFramePr>
            <a:graphicFrameLocks noChangeAspect="1"/>
          </p:cNvGraphicFramePr>
          <p:nvPr/>
        </p:nvGraphicFramePr>
        <p:xfrm>
          <a:off x="814388" y="1341438"/>
          <a:ext cx="7489825" cy="431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39534" imgH="4409524" progId="PBrush">
                  <p:embed/>
                </p:oleObj>
              </mc:Choice>
              <mc:Fallback>
                <p:oleObj r:id="rId2" imgW="5439534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7942" t="11728" r="19080" b="19054"/>
                      <a:stretch>
                        <a:fillRect/>
                      </a:stretch>
                    </p:blipFill>
                    <p:spPr bwMode="auto">
                      <a:xfrm>
                        <a:off x="814388" y="1341438"/>
                        <a:ext cx="7489825" cy="431958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8547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548" name="Text Box 4"/>
          <p:cNvSpPr txBox="1">
            <a:spLocks noChangeArrowheads="1"/>
          </p:cNvSpPr>
          <p:nvPr/>
        </p:nvSpPr>
        <p:spPr bwMode="auto">
          <a:xfrm>
            <a:off x="1492250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33CCCC"/>
                </a:solidFill>
                <a:latin typeface="微软雅黑" pitchFamily="34" charset="-122"/>
                <a:ea typeface="微软雅黑" pitchFamily="34" charset="-122"/>
              </a:rPr>
              <a:t>切去左右两边的三角块</a:t>
            </a:r>
          </a:p>
        </p:txBody>
      </p:sp>
    </p:spTree>
  </p:cSld>
  <p:clrMapOvr>
    <a:masterClrMapping/>
  </p:clrMapOvr>
  <p:transition spd="slow"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570" name="Object 2"/>
          <p:cNvGraphicFramePr>
            <a:graphicFrameLocks noChangeAspect="1"/>
          </p:cNvGraphicFramePr>
          <p:nvPr/>
        </p:nvGraphicFramePr>
        <p:xfrm>
          <a:off x="719138" y="1484313"/>
          <a:ext cx="7489825" cy="424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39534" imgH="4409524" progId="PBrush">
                  <p:embed/>
                </p:oleObj>
              </mc:Choice>
              <mc:Fallback>
                <p:oleObj r:id="rId2" imgW="5439534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7013" t="14017" r="20009" b="17883"/>
                      <a:stretch>
                        <a:fillRect/>
                      </a:stretch>
                    </p:blipFill>
                    <p:spPr bwMode="auto">
                      <a:xfrm>
                        <a:off x="719138" y="1484313"/>
                        <a:ext cx="7489825" cy="424973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1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9572" name="Text Box 4"/>
          <p:cNvSpPr txBox="1">
            <a:spLocks noChangeArrowheads="1"/>
          </p:cNvSpPr>
          <p:nvPr/>
        </p:nvSpPr>
        <p:spPr bwMode="auto">
          <a:xfrm>
            <a:off x="1582738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CC9900"/>
                </a:solidFill>
                <a:latin typeface="微软雅黑" pitchFamily="34" charset="-122"/>
                <a:ea typeface="微软雅黑" pitchFamily="34" charset="-122"/>
              </a:rPr>
              <a:t>切去半圆槽</a:t>
            </a:r>
          </a:p>
        </p:txBody>
      </p:sp>
    </p:spTree>
  </p:cSld>
  <p:clrMapOvr>
    <a:masterClrMapping/>
  </p:clrMapOvr>
  <p:transition spd="slow"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0594" name="Object 2"/>
          <p:cNvGraphicFramePr>
            <a:graphicFrameLocks noChangeAspect="1"/>
          </p:cNvGraphicFramePr>
          <p:nvPr/>
        </p:nvGraphicFramePr>
        <p:xfrm>
          <a:off x="623888" y="1341438"/>
          <a:ext cx="7680325" cy="4392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28571" imgH="4409524" progId="PBrush">
                  <p:embed/>
                </p:oleObj>
              </mc:Choice>
              <mc:Fallback>
                <p:oleObj r:id="rId2" imgW="5428571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6085" t="11707" r="19080" b="18030"/>
                      <a:stretch>
                        <a:fillRect/>
                      </a:stretch>
                    </p:blipFill>
                    <p:spPr bwMode="auto">
                      <a:xfrm>
                        <a:off x="623888" y="1341438"/>
                        <a:ext cx="7680325" cy="4392612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595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596" name="Text Box 4"/>
          <p:cNvSpPr txBox="1">
            <a:spLocks noChangeArrowheads="1"/>
          </p:cNvSpPr>
          <p:nvPr/>
        </p:nvSpPr>
        <p:spPr bwMode="auto">
          <a:xfrm>
            <a:off x="1582738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33CCCC"/>
                </a:solidFill>
                <a:latin typeface="楷体_GB2312" pitchFamily="49" charset="-122"/>
                <a:ea typeface="微软雅黑" pitchFamily="34" charset="-122"/>
              </a:rPr>
              <a:t>切去梯形槽</a:t>
            </a:r>
            <a:endParaRPr lang="zh-CN" altLang="en-US" sz="2000" b="1">
              <a:solidFill>
                <a:srgbClr val="33CCC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8"/>
          <p:cNvSpPr>
            <a:spLocks noChangeArrowheads="1"/>
          </p:cNvSpPr>
          <p:nvPr/>
        </p:nvSpPr>
        <p:spPr bwMode="auto">
          <a:xfrm>
            <a:off x="5286375" y="3403600"/>
            <a:ext cx="4156075" cy="119062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38" tIns="45719" rIns="91438" bIns="45719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4800" b="1" i="1">
                <a:solidFill>
                  <a:srgbClr val="0070C0"/>
                </a:solidFill>
                <a:latin typeface="Times New Roman" pitchFamily="18" charset="0"/>
                <a:ea typeface="华文细黑" charset="-122"/>
                <a:cs typeface="Times New Roman" pitchFamily="18" charset="0"/>
                <a:sym typeface="微软雅黑" pitchFamily="34" charset="-122"/>
              </a:rPr>
              <a:t>第五章  组合体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38225" y="1670050"/>
            <a:ext cx="5654675" cy="143351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8800" b="1">
                <a:solidFill>
                  <a:srgbClr val="7F7F7F"/>
                </a:solidFill>
                <a:latin typeface="华文细黑"/>
              </a:rPr>
              <a:t>Chapter 5</a:t>
            </a:r>
            <a:endParaRPr lang="zh-CN" altLang="en-US" sz="8800" b="1">
              <a:solidFill>
                <a:srgbClr val="7F7F7F"/>
              </a:solidFill>
              <a:latin typeface="华文细黑"/>
            </a:endParaRPr>
          </a:p>
        </p:txBody>
      </p:sp>
      <p:grpSp>
        <p:nvGrpSpPr>
          <p:cNvPr id="15363" name="组合 4"/>
          <p:cNvGrpSpPr>
            <a:grpSpLocks noChangeAspect="1"/>
          </p:cNvGrpSpPr>
          <p:nvPr/>
        </p:nvGrpSpPr>
        <p:grpSpPr bwMode="auto">
          <a:xfrm>
            <a:off x="1135063" y="3381375"/>
            <a:ext cx="3833812" cy="1531938"/>
            <a:chOff x="1134757" y="3381752"/>
            <a:chExt cx="3834118" cy="1531539"/>
          </a:xfrm>
        </p:grpSpPr>
        <p:sp>
          <p:nvSpPr>
            <p:cNvPr id="12" name="平行四边形 11"/>
            <p:cNvSpPr/>
            <p:nvPr/>
          </p:nvSpPr>
          <p:spPr>
            <a:xfrm>
              <a:off x="3830547" y="3469042"/>
              <a:ext cx="719194" cy="1441075"/>
            </a:xfrm>
            <a:prstGeom prst="parallelogram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1533251" y="3473803"/>
              <a:ext cx="719195" cy="1439488"/>
            </a:xfrm>
            <a:prstGeom prst="parallelogram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4248092" y="3381752"/>
              <a:ext cx="720783" cy="1439488"/>
            </a:xfrm>
            <a:prstGeom prst="parallelogram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3470155" y="3381752"/>
              <a:ext cx="720783" cy="1439488"/>
            </a:xfrm>
            <a:prstGeom prst="parallelogram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692218" y="3381752"/>
              <a:ext cx="719195" cy="1439488"/>
            </a:xfrm>
            <a:prstGeom prst="parallelogram">
              <a:avLst/>
            </a:prstGeom>
            <a:solidFill>
              <a:srgbClr val="0066C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1134757" y="3381752"/>
              <a:ext cx="720783" cy="1439488"/>
            </a:xfrm>
            <a:prstGeom prst="parallelogram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1912694" y="3381752"/>
              <a:ext cx="720783" cy="1439488"/>
            </a:xfrm>
            <a:prstGeom prst="parallelogram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b="1" dirty="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618" name="Object 2"/>
          <p:cNvGraphicFramePr>
            <a:graphicFrameLocks noChangeAspect="1"/>
          </p:cNvGraphicFramePr>
          <p:nvPr/>
        </p:nvGraphicFramePr>
        <p:xfrm>
          <a:off x="719138" y="1412875"/>
          <a:ext cx="7585075" cy="432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95238" imgH="4447619" progId="PBrush">
                  <p:embed/>
                </p:oleObj>
              </mc:Choice>
              <mc:Fallback>
                <p:oleObj r:id="rId2" imgW="5495238" imgH="4447619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7013" t="12895" r="19080" b="17737"/>
                      <a:stretch>
                        <a:fillRect/>
                      </a:stretch>
                    </p:blipFill>
                    <p:spPr bwMode="auto">
                      <a:xfrm>
                        <a:off x="719138" y="1412875"/>
                        <a:ext cx="7585075" cy="43211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19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1620" name="Text Box 4"/>
          <p:cNvSpPr txBox="1">
            <a:spLocks noChangeArrowheads="1"/>
          </p:cNvSpPr>
          <p:nvPr/>
        </p:nvSpPr>
        <p:spPr bwMode="auto">
          <a:xfrm>
            <a:off x="1582738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CC9900"/>
                </a:solidFill>
                <a:latin typeface="微软雅黑" pitchFamily="34" charset="-122"/>
                <a:ea typeface="微软雅黑" pitchFamily="34" charset="-122"/>
              </a:rPr>
              <a:t>挖两圆柱孔</a:t>
            </a:r>
          </a:p>
        </p:txBody>
      </p:sp>
    </p:spTree>
  </p:cSld>
  <p:clrMapOvr>
    <a:masterClrMapping/>
  </p:clrMapOvr>
  <p:transition spd="slow"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42" name="Object 2"/>
          <p:cNvGraphicFramePr>
            <a:graphicFrameLocks noChangeAspect="1"/>
          </p:cNvGraphicFramePr>
          <p:nvPr/>
        </p:nvGraphicFramePr>
        <p:xfrm>
          <a:off x="814388" y="1412875"/>
          <a:ext cx="7489825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477640" imgH="4458322" progId="PBrush">
                  <p:embed/>
                </p:oleObj>
              </mc:Choice>
              <mc:Fallback>
                <p:oleObj r:id="rId2" imgW="5477640" imgH="4458322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8022" t="12952" r="18271" b="18556"/>
                      <a:stretch>
                        <a:fillRect/>
                      </a:stretch>
                    </p:blipFill>
                    <p:spPr bwMode="auto">
                      <a:xfrm>
                        <a:off x="814388" y="1412875"/>
                        <a:ext cx="7489825" cy="42481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43" name="Object 3"/>
          <p:cNvGraphicFramePr>
            <a:graphicFrameLocks noChangeAspect="1"/>
          </p:cNvGraphicFramePr>
          <p:nvPr/>
        </p:nvGraphicFramePr>
        <p:xfrm>
          <a:off x="8940800" y="4683125"/>
          <a:ext cx="325120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0952" imgH="2838846" progId="PBrush">
                  <p:embed/>
                </p:oleObj>
              </mc:Choice>
              <mc:Fallback>
                <p:oleObj r:id="rId4" imgW="3180952" imgH="2838846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40800" y="4683125"/>
                        <a:ext cx="3251200" cy="2174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44" name="Text Box 4"/>
          <p:cNvSpPr txBox="1">
            <a:spLocks noChangeArrowheads="1"/>
          </p:cNvSpPr>
          <p:nvPr/>
        </p:nvSpPr>
        <p:spPr bwMode="auto">
          <a:xfrm>
            <a:off x="1487488" y="188913"/>
            <a:ext cx="8636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33CCCC"/>
                </a:solidFill>
                <a:latin typeface="微软雅黑" pitchFamily="34" charset="-122"/>
                <a:ea typeface="微软雅黑" pitchFamily="34" charset="-122"/>
              </a:rPr>
              <a:t>检查 描深</a:t>
            </a:r>
          </a:p>
        </p:txBody>
      </p:sp>
    </p:spTree>
  </p:cSld>
  <p:clrMapOvr>
    <a:masterClrMapping/>
  </p:clrMapOvr>
  <p:transition spd="slow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98500" y="363538"/>
            <a:ext cx="4527550" cy="6413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  <a:sym typeface="微软雅黑" pitchFamily="34" charset="-122"/>
              </a:rPr>
              <a:t>5.3 </a:t>
            </a:r>
            <a:r>
              <a:rPr lang="zh-CN" altLang="en-US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组合体</a:t>
            </a:r>
            <a:r>
              <a:rPr lang="en-US" altLang="en-US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视图的阅读</a:t>
            </a:r>
            <a:endParaRPr lang="en-US" altLang="zh-CN" sz="3600" b="1" i="1">
              <a:solidFill>
                <a:srgbClr val="0066CC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13666" name="Rectangle 5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>
              <a:latin typeface="Calibri" pitchFamily="34" charset="0"/>
              <a:ea typeface="微软雅黑" pitchFamily="34" charset="-122"/>
            </a:endParaRPr>
          </a:p>
        </p:txBody>
      </p:sp>
      <p:sp>
        <p:nvSpPr>
          <p:cNvPr id="113667" name="Rectangle 6"/>
          <p:cNvSpPr>
            <a:spLocks noChangeArrowheads="1"/>
          </p:cNvSpPr>
          <p:nvPr/>
        </p:nvSpPr>
        <p:spPr bwMode="auto">
          <a:xfrm>
            <a:off x="0" y="323850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>
                <a:latin typeface="Times New Roman" pitchFamily="18" charset="0"/>
                <a:cs typeface="Times New Roman" pitchFamily="18" charset="0"/>
              </a:rPr>
              <a:t>   </a:t>
            </a:r>
            <a:endParaRPr lang="en-US" altLang="zh-CN">
              <a:cs typeface="Times New Roman" pitchFamily="18" charset="0"/>
            </a:endParaRPr>
          </a:p>
        </p:txBody>
      </p:sp>
      <p:sp>
        <p:nvSpPr>
          <p:cNvPr id="113677" name="Text Box 13"/>
          <p:cNvSpPr txBox="1">
            <a:spLocks noChangeArrowheads="1"/>
          </p:cNvSpPr>
          <p:nvPr/>
        </p:nvSpPr>
        <p:spPr bwMode="auto">
          <a:xfrm>
            <a:off x="660400" y="1089025"/>
            <a:ext cx="8229600" cy="1249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</a:rPr>
              <a:t>组合体读图：</a:t>
            </a:r>
          </a:p>
          <a:p>
            <a:r>
              <a:rPr lang="zh-CN" altLang="en-US" sz="2000" b="1">
                <a:solidFill>
                  <a:srgbClr val="0066FF"/>
                </a:solidFill>
              </a:rPr>
              <a:t>        </a:t>
            </a:r>
            <a:r>
              <a:rPr lang="zh-CN" altLang="en-US" sz="2400" b="1">
                <a:solidFill>
                  <a:srgbClr val="663300"/>
                </a:solidFill>
              </a:rPr>
              <a:t>就是通过看已知的视图，运用</a:t>
            </a:r>
            <a:r>
              <a:rPr lang="zh-CN" altLang="en-US" sz="2400" b="1">
                <a:solidFill>
                  <a:srgbClr val="FF0000"/>
                </a:solidFill>
              </a:rPr>
              <a:t>投影规律进行投影分析</a:t>
            </a:r>
            <a:r>
              <a:rPr lang="zh-CN" altLang="en-US" sz="2400" b="1">
                <a:solidFill>
                  <a:srgbClr val="663300"/>
                </a:solidFill>
              </a:rPr>
              <a:t>想像出平面视图所表示形体的实际形状。</a:t>
            </a:r>
          </a:p>
        </p:txBody>
      </p:sp>
      <p:sp>
        <p:nvSpPr>
          <p:cNvPr id="113678" name="Text Box 14"/>
          <p:cNvSpPr txBox="1">
            <a:spLocks noChangeArrowheads="1"/>
          </p:cNvSpPr>
          <p:nvPr/>
        </p:nvSpPr>
        <p:spPr bwMode="auto">
          <a:xfrm>
            <a:off x="666750" y="4114800"/>
            <a:ext cx="8229600" cy="161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楷体_GB2312" pitchFamily="49" charset="-122"/>
              </a:rPr>
              <a:t>读图时注意的几个问题：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1.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熟练掌握基本体与常见简单形体的投影特点；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2.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几个视图联系起来看；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3.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明确视图中</a:t>
            </a:r>
            <a:r>
              <a:rPr lang="zh-CN" altLang="en-US" sz="2400" b="1">
                <a:solidFill>
                  <a:srgbClr val="663300"/>
                </a:solidFill>
              </a:rPr>
              <a:t>“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线条</a:t>
            </a:r>
            <a:r>
              <a:rPr lang="zh-CN" altLang="en-US" sz="2400" b="1">
                <a:solidFill>
                  <a:srgbClr val="663300"/>
                </a:solidFill>
              </a:rPr>
              <a:t>”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和</a:t>
            </a:r>
            <a:r>
              <a:rPr lang="zh-CN" altLang="en-US" sz="2400" b="1">
                <a:solidFill>
                  <a:srgbClr val="663300"/>
                </a:solidFill>
              </a:rPr>
              <a:t>“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线框</a:t>
            </a:r>
            <a:r>
              <a:rPr lang="zh-CN" altLang="en-US" sz="2400" b="1">
                <a:solidFill>
                  <a:srgbClr val="663300"/>
                </a:solidFill>
              </a:rPr>
              <a:t>”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的含义。</a:t>
            </a:r>
          </a:p>
        </p:txBody>
      </p:sp>
      <p:sp>
        <p:nvSpPr>
          <p:cNvPr id="113679" name="Text Box 15"/>
          <p:cNvSpPr txBox="1">
            <a:spLocks noChangeArrowheads="1"/>
          </p:cNvSpPr>
          <p:nvPr/>
        </p:nvSpPr>
        <p:spPr bwMode="auto">
          <a:xfrm>
            <a:off x="666750" y="2632075"/>
            <a:ext cx="8229600" cy="1249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楷体_GB2312" pitchFamily="49" charset="-122"/>
              </a:rPr>
              <a:t>读图常用的两种方法：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1.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形体分析法；</a:t>
            </a:r>
          </a:p>
          <a:p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2.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线面分析法。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3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3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3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77" grpId="0" autoUpdateAnimBg="0"/>
      <p:bldP spid="113678" grpId="0" autoUpdateAnimBg="0"/>
      <p:bldP spid="113679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ext Box 2"/>
          <p:cNvSpPr txBox="1">
            <a:spLocks noChangeArrowheads="1"/>
          </p:cNvSpPr>
          <p:nvPr/>
        </p:nvSpPr>
        <p:spPr bwMode="auto">
          <a:xfrm>
            <a:off x="1390650" y="188913"/>
            <a:ext cx="1097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rgbClr val="FF3300"/>
                </a:solidFill>
                <a:latin typeface="楷体_GB2312" pitchFamily="49" charset="-122"/>
              </a:rPr>
              <a:t>1.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熟练掌握基本体与常见简单形体的投影特点</a:t>
            </a:r>
          </a:p>
        </p:txBody>
      </p:sp>
      <p:sp>
        <p:nvSpPr>
          <p:cNvPr id="116750" name="AutoShape 3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1320800" y="1981200"/>
            <a:ext cx="1625600" cy="1016000"/>
          </a:xfrm>
          <a:prstGeom prst="actionButtonBlank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6740" name="Text Box 4"/>
          <p:cNvSpPr txBox="1">
            <a:spLocks noChangeArrowheads="1"/>
          </p:cNvSpPr>
          <p:nvPr/>
        </p:nvSpPr>
        <p:spPr bwMode="auto">
          <a:xfrm>
            <a:off x="1436688" y="765175"/>
            <a:ext cx="1097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rgbClr val="FF3300"/>
                </a:solidFill>
                <a:latin typeface="楷体_GB2312" pitchFamily="49" charset="-122"/>
              </a:rPr>
              <a:t>2.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几个视图联系起来看</a:t>
            </a:r>
          </a:p>
        </p:txBody>
      </p:sp>
      <p:graphicFrame>
        <p:nvGraphicFramePr>
          <p:cNvPr id="116741" name="Object 5"/>
          <p:cNvGraphicFramePr>
            <a:graphicFrameLocks noChangeAspect="1"/>
          </p:cNvGraphicFramePr>
          <p:nvPr/>
        </p:nvGraphicFramePr>
        <p:xfrm>
          <a:off x="334963" y="2349500"/>
          <a:ext cx="3646487" cy="240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2952381" imgH="2809524" progId="PBrush">
                  <p:embed/>
                </p:oleObj>
              </mc:Choice>
              <mc:Fallback>
                <p:oleObj r:id="rId3" imgW="2952381" imgH="2809524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50000" b="56729"/>
                      <a:stretch>
                        <a:fillRect/>
                      </a:stretch>
                    </p:blipFill>
                    <p:spPr bwMode="auto">
                      <a:xfrm>
                        <a:off x="334963" y="2349500"/>
                        <a:ext cx="3646487" cy="24034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6742" name="Object 6"/>
          <p:cNvGraphicFramePr>
            <a:graphicFrameLocks noChangeAspect="1"/>
          </p:cNvGraphicFramePr>
          <p:nvPr/>
        </p:nvGraphicFramePr>
        <p:xfrm>
          <a:off x="2544763" y="4221163"/>
          <a:ext cx="1603375" cy="120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1733333" imgH="1743318" progId="PBrush">
                  <p:embed/>
                </p:oleObj>
              </mc:Choice>
              <mc:Fallback>
                <p:oleObj r:id="rId5" imgW="1733333" imgH="1743318" progId="PBrush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4763" y="4221163"/>
                        <a:ext cx="1603375" cy="12065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6743" name="Picture 7"/>
          <p:cNvPicPr>
            <a:picLocks noChangeAspect="1" noChangeArrowheads="1"/>
          </p:cNvPicPr>
          <p:nvPr/>
        </p:nvPicPr>
        <p:blipFill>
          <a:blip r:embed="rId7"/>
          <a:srcRect l="51503" b="53735"/>
          <a:stretch>
            <a:fillRect/>
          </a:stretch>
        </p:blipFill>
        <p:spPr bwMode="auto">
          <a:xfrm>
            <a:off x="8688388" y="2636838"/>
            <a:ext cx="3073400" cy="223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6744" name="Object 8"/>
          <p:cNvGraphicFramePr>
            <a:graphicFrameLocks noChangeAspect="1"/>
          </p:cNvGraphicFramePr>
          <p:nvPr/>
        </p:nvGraphicFramePr>
        <p:xfrm>
          <a:off x="10475913" y="3833813"/>
          <a:ext cx="1381125" cy="103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371429" imgH="1371429" progId="PBrush">
                  <p:embed/>
                </p:oleObj>
              </mc:Choice>
              <mc:Fallback>
                <p:oleObj r:id="rId8" imgW="1371429" imgH="1371429" progId="PBrush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5913" y="3833813"/>
                        <a:ext cx="1381125" cy="10350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6745" name="Picture 9"/>
          <p:cNvPicPr>
            <a:picLocks noChangeAspect="1" noChangeArrowheads="1"/>
          </p:cNvPicPr>
          <p:nvPr/>
        </p:nvPicPr>
        <p:blipFill>
          <a:blip r:embed="rId7"/>
          <a:srcRect t="49260" r="48497"/>
          <a:stretch>
            <a:fillRect/>
          </a:stretch>
        </p:blipFill>
        <p:spPr bwMode="auto">
          <a:xfrm>
            <a:off x="4559300" y="1163638"/>
            <a:ext cx="3263900" cy="244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6746" name="Object 10"/>
          <p:cNvGraphicFramePr>
            <a:graphicFrameLocks noChangeAspect="1"/>
          </p:cNvGraphicFramePr>
          <p:nvPr/>
        </p:nvGraphicFramePr>
        <p:xfrm>
          <a:off x="6577013" y="2527300"/>
          <a:ext cx="1474787" cy="120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343212" imgH="1467055" progId="PBrush">
                  <p:embed/>
                </p:oleObj>
              </mc:Choice>
              <mc:Fallback>
                <p:oleObj r:id="rId10" imgW="1343212" imgH="1467055" progId="PBrush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77013" y="2527300"/>
                        <a:ext cx="1474787" cy="12065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6747" name="Picture 11"/>
          <p:cNvPicPr>
            <a:picLocks noChangeAspect="1" noChangeArrowheads="1"/>
          </p:cNvPicPr>
          <p:nvPr/>
        </p:nvPicPr>
        <p:blipFill>
          <a:blip r:embed="rId7"/>
          <a:srcRect l="51503" t="49260"/>
          <a:stretch>
            <a:fillRect/>
          </a:stretch>
        </p:blipFill>
        <p:spPr bwMode="auto">
          <a:xfrm>
            <a:off x="4846638" y="3860800"/>
            <a:ext cx="3073400" cy="244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6748" name="Object 12"/>
          <p:cNvGraphicFramePr>
            <a:graphicFrameLocks noChangeAspect="1"/>
          </p:cNvGraphicFramePr>
          <p:nvPr/>
        </p:nvGraphicFramePr>
        <p:xfrm>
          <a:off x="6864350" y="5216525"/>
          <a:ext cx="142875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666667" imgH="1704762" progId="PBrush">
                  <p:embed/>
                </p:oleObj>
              </mc:Choice>
              <mc:Fallback>
                <p:oleObj r:id="rId12" imgW="1666667" imgH="1704762" progId="PBrush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lum contrast="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64350" y="5216525"/>
                        <a:ext cx="1428750" cy="10922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6749" name="Text Box 13"/>
          <p:cNvSpPr txBox="1">
            <a:spLocks noChangeArrowheads="1"/>
          </p:cNvSpPr>
          <p:nvPr/>
        </p:nvSpPr>
        <p:spPr bwMode="auto">
          <a:xfrm>
            <a:off x="8591550" y="5157788"/>
            <a:ext cx="33607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663300"/>
                </a:solidFill>
              </a:rPr>
              <a:t>       一个视图不能确定组合体形状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6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6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6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16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16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8" grpId="0" autoUpdateAnimBg="0"/>
      <p:bldP spid="116740" grpId="0" autoUpdateAnimBg="0"/>
      <p:bldP spid="116749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762" name="Group 2"/>
          <p:cNvGrpSpPr>
            <a:grpSpLocks noChangeAspect="1"/>
          </p:cNvGrpSpPr>
          <p:nvPr/>
        </p:nvGrpSpPr>
        <p:grpSpPr bwMode="auto">
          <a:xfrm>
            <a:off x="1390650" y="333375"/>
            <a:ext cx="5665788" cy="6048375"/>
            <a:chOff x="0" y="0"/>
            <a:chExt cx="1368" cy="2640"/>
          </a:xfrm>
        </p:grpSpPr>
        <p:graphicFrame>
          <p:nvGraphicFramePr>
            <p:cNvPr id="117763" name="Object 3"/>
            <p:cNvGraphicFramePr>
              <a:graphicFrameLocks noChangeAspect="1"/>
            </p:cNvGraphicFramePr>
            <p:nvPr/>
          </p:nvGraphicFramePr>
          <p:xfrm>
            <a:off x="0" y="0"/>
            <a:ext cx="1344" cy="25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724266" imgH="4086795" progId="PBrush">
                    <p:embed/>
                  </p:oleObj>
                </mc:Choice>
                <mc:Fallback>
                  <p:oleObj r:id="rId2" imgW="1724266" imgH="4086795" progId="PBrush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1344" cy="2592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gradFill rotWithShape="0">
                                <a:gsLst>
                                  <a:gs pos="0">
                                    <a:srgbClr val="CCECFF"/>
                                  </a:gs>
                                  <a:gs pos="100000">
                                    <a:srgbClr val="CCECFF">
                                      <a:gamma/>
                                      <a:shade val="46275"/>
                                      <a:invGamma/>
                                    </a:srgbClr>
                                  </a:gs>
                                </a:gsLst>
                                <a:lin ang="5400000" scaled="1"/>
                              </a:gra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7764" name="Object 4"/>
            <p:cNvGraphicFramePr>
              <a:graphicFrameLocks noChangeAspect="1"/>
            </p:cNvGraphicFramePr>
            <p:nvPr/>
          </p:nvGraphicFramePr>
          <p:xfrm>
            <a:off x="816" y="528"/>
            <a:ext cx="552" cy="21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4" imgW="1047619" imgH="4009524" progId="PBrush">
                    <p:embed/>
                  </p:oleObj>
                </mc:Choice>
                <mc:Fallback>
                  <p:oleObj r:id="rId4" imgW="1047619" imgH="4009524" progId="PBrush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16" y="528"/>
                          <a:ext cx="552" cy="2112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gradFill rotWithShape="0">
                                <a:gsLst>
                                  <a:gs pos="0">
                                    <a:srgbClr val="CCECFF"/>
                                  </a:gs>
                                  <a:gs pos="100000">
                                    <a:srgbClr val="CCECFF">
                                      <a:gamma/>
                                      <a:shade val="46275"/>
                                      <a:invGamma/>
                                    </a:srgbClr>
                                  </a:gs>
                                </a:gsLst>
                                <a:lin ang="5400000" scaled="1"/>
                              </a:gra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7765" name="Text Box 5"/>
          <p:cNvSpPr txBox="1">
            <a:spLocks noChangeArrowheads="1"/>
          </p:cNvSpPr>
          <p:nvPr/>
        </p:nvSpPr>
        <p:spPr bwMode="auto">
          <a:xfrm>
            <a:off x="9169400" y="476250"/>
            <a:ext cx="671513" cy="593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663300"/>
                </a:solidFill>
              </a:rPr>
              <a:t>两个视图有时也不能确定组合体形状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117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7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5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ext Box 2"/>
          <p:cNvSpPr txBox="1">
            <a:spLocks noChangeArrowheads="1"/>
          </p:cNvSpPr>
          <p:nvPr/>
        </p:nvSpPr>
        <p:spPr bwMode="auto">
          <a:xfrm>
            <a:off x="1390650" y="163513"/>
            <a:ext cx="74882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rgbClr val="FF3300"/>
                </a:solidFill>
                <a:latin typeface="楷体_GB2312" pitchFamily="49" charset="-122"/>
              </a:rPr>
              <a:t>3.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明确视图中</a:t>
            </a:r>
            <a:r>
              <a:rPr lang="zh-CN" altLang="en-US" sz="2400" b="1">
                <a:solidFill>
                  <a:srgbClr val="FF3300"/>
                </a:solidFill>
              </a:rPr>
              <a:t>“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线条</a:t>
            </a:r>
            <a:r>
              <a:rPr lang="zh-CN" altLang="en-US" sz="2400" b="1">
                <a:solidFill>
                  <a:srgbClr val="FF3300"/>
                </a:solidFill>
              </a:rPr>
              <a:t>”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和</a:t>
            </a:r>
            <a:r>
              <a:rPr lang="zh-CN" altLang="en-US" sz="2400" b="1">
                <a:solidFill>
                  <a:srgbClr val="FF3300"/>
                </a:solidFill>
              </a:rPr>
              <a:t>“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线框</a:t>
            </a:r>
            <a:r>
              <a:rPr lang="zh-CN" altLang="en-US" sz="2400" b="1">
                <a:solidFill>
                  <a:srgbClr val="FF3300"/>
                </a:solidFill>
              </a:rPr>
              <a:t>”</a:t>
            </a:r>
            <a:r>
              <a:rPr lang="zh-CN" altLang="en-US" sz="2400" b="1">
                <a:solidFill>
                  <a:srgbClr val="FF3300"/>
                </a:solidFill>
                <a:latin typeface="楷体_GB2312" pitchFamily="49" charset="-122"/>
              </a:rPr>
              <a:t>的含义</a:t>
            </a:r>
          </a:p>
        </p:txBody>
      </p:sp>
      <p:sp>
        <p:nvSpPr>
          <p:cNvPr id="118787" name="Text Box 3"/>
          <p:cNvSpPr txBox="1">
            <a:spLocks noChangeArrowheads="1"/>
          </p:cNvSpPr>
          <p:nvPr/>
        </p:nvSpPr>
        <p:spPr bwMode="auto">
          <a:xfrm>
            <a:off x="508000" y="765175"/>
            <a:ext cx="7620000" cy="161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>
                <a:solidFill>
                  <a:srgbClr val="0066FF"/>
                </a:solidFill>
                <a:latin typeface="楷体_GB2312" pitchFamily="49" charset="-122"/>
              </a:rPr>
              <a:t>   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视图中的线条不论是实线、虚线，还是直线或曲线，可能有三种含义 ：</a:t>
            </a:r>
          </a:p>
          <a:p>
            <a:pPr algn="just"/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1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处表示组合体上具有积聚性的平面或曲面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  <a:p>
            <a:pPr algn="just"/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2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处表示组合体上两个表面的交线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  <a:p>
            <a:pPr algn="just"/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3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处表示曲面的轮廓素线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</p:txBody>
      </p:sp>
      <p:graphicFrame>
        <p:nvGraphicFramePr>
          <p:cNvPr id="118788" name="Object 4"/>
          <p:cNvGraphicFramePr>
            <a:graphicFrameLocks noChangeAspect="1"/>
          </p:cNvGraphicFramePr>
          <p:nvPr/>
        </p:nvGraphicFramePr>
        <p:xfrm>
          <a:off x="8235950" y="711200"/>
          <a:ext cx="3001963" cy="338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362530" imgH="3552381" progId="PBrush">
                  <p:embed/>
                </p:oleObj>
              </mc:Choice>
              <mc:Fallback>
                <p:oleObj r:id="rId2" imgW="2362530" imgH="3552381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contrast="18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35950" y="711200"/>
                        <a:ext cx="3001963" cy="3384550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89" name="Text Box 5"/>
          <p:cNvSpPr txBox="1">
            <a:spLocks noChangeArrowheads="1"/>
          </p:cNvSpPr>
          <p:nvPr/>
        </p:nvSpPr>
        <p:spPr bwMode="auto">
          <a:xfrm>
            <a:off x="5246688" y="4437063"/>
            <a:ext cx="670560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视图中每个封闭的线框，可能有四种含义：</a:t>
            </a:r>
          </a:p>
          <a:p>
            <a:pPr algn="just"/>
            <a:r>
              <a:rPr lang="zh-CN" altLang="en-US" sz="2000" b="1">
                <a:solidFill>
                  <a:srgbClr val="0066FF"/>
                </a:solidFill>
                <a:latin typeface="楷体_GB2312" pitchFamily="49" charset="-122"/>
              </a:rPr>
              <a:t>        </a:t>
            </a:r>
          </a:p>
          <a:p>
            <a:pPr algn="just"/>
            <a:r>
              <a:rPr lang="zh-CN" altLang="en-US" sz="2000" b="1">
                <a:solidFill>
                  <a:srgbClr val="0066FF"/>
                </a:solidFill>
                <a:latin typeface="楷体_GB2312" pitchFamily="49" charset="-122"/>
              </a:rPr>
              <a:t> 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1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处表示一个曲面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  <a:p>
            <a:pPr algn="just"/>
            <a:r>
              <a:rPr lang="zh-CN" altLang="en-US" sz="2000" b="1">
                <a:solidFill>
                  <a:srgbClr val="0066FF"/>
                </a:solidFill>
                <a:latin typeface="楷体_GB2312" pitchFamily="49" charset="-122"/>
              </a:rPr>
              <a:t> 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2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处表示平面与曲面相切的组合面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  <a:p>
            <a:pPr algn="just"/>
            <a:r>
              <a:rPr lang="zh-CN" altLang="en-US" sz="2000" b="1">
                <a:solidFill>
                  <a:srgbClr val="0066FF"/>
                </a:solidFill>
                <a:latin typeface="楷体_GB2312" pitchFamily="49" charset="-122"/>
              </a:rPr>
              <a:t> 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3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处表示一个平面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</a:t>
            </a:r>
          </a:p>
          <a:p>
            <a:r>
              <a:rPr lang="zh-CN" altLang="en-US" sz="2000" b="1">
                <a:solidFill>
                  <a:srgbClr val="0066FF"/>
                </a:solidFill>
                <a:latin typeface="楷体_GB2312" pitchFamily="49" charset="-122"/>
              </a:rPr>
              <a:t>  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数字</a:t>
            </a:r>
            <a:r>
              <a:rPr lang="en-US" altLang="zh-CN" sz="2000" b="1" i="1">
                <a:solidFill>
                  <a:srgbClr val="FF0000"/>
                </a:solidFill>
                <a:latin typeface="楷体_GB2312" pitchFamily="49" charset="-122"/>
              </a:rPr>
              <a:t>4</a:t>
            </a: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处表示一个空腔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。 </a:t>
            </a:r>
          </a:p>
        </p:txBody>
      </p:sp>
      <p:graphicFrame>
        <p:nvGraphicFramePr>
          <p:cNvPr id="118790" name="Object 6"/>
          <p:cNvGraphicFramePr>
            <a:graphicFrameLocks noChangeAspect="1"/>
          </p:cNvGraphicFramePr>
          <p:nvPr/>
        </p:nvGraphicFramePr>
        <p:xfrm>
          <a:off x="623888" y="2492375"/>
          <a:ext cx="3495675" cy="344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762636" imgH="3629532" progId="PBrush">
                  <p:embed/>
                </p:oleObj>
              </mc:Choice>
              <mc:Fallback>
                <p:oleObj r:id="rId4" imgW="2762636" imgH="3629532" progId="PBrush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888" y="2492375"/>
                        <a:ext cx="3495675" cy="3443288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91" name="Text Box 7"/>
          <p:cNvSpPr txBox="1">
            <a:spLocks noChangeArrowheads="1"/>
          </p:cNvSpPr>
          <p:nvPr/>
        </p:nvSpPr>
        <p:spPr bwMode="auto">
          <a:xfrm>
            <a:off x="8415338" y="4184650"/>
            <a:ext cx="6705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视图中</a:t>
            </a:r>
            <a:r>
              <a:rPr lang="zh-CN" altLang="en-US" sz="2000" b="1">
                <a:solidFill>
                  <a:srgbClr val="663300"/>
                </a:solidFill>
              </a:rPr>
              <a:t>“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线条</a:t>
            </a:r>
            <a:r>
              <a:rPr lang="zh-CN" altLang="en-US" sz="2000" b="1">
                <a:solidFill>
                  <a:srgbClr val="663300"/>
                </a:solidFill>
              </a:rPr>
              <a:t>”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 的含义</a:t>
            </a:r>
          </a:p>
        </p:txBody>
      </p:sp>
      <p:sp>
        <p:nvSpPr>
          <p:cNvPr id="118792" name="Text Box 8"/>
          <p:cNvSpPr txBox="1">
            <a:spLocks noChangeArrowheads="1"/>
          </p:cNvSpPr>
          <p:nvPr/>
        </p:nvSpPr>
        <p:spPr bwMode="auto">
          <a:xfrm>
            <a:off x="527050" y="5984875"/>
            <a:ext cx="6705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视图中</a:t>
            </a:r>
            <a:r>
              <a:rPr lang="zh-CN" altLang="en-US" sz="2000" b="1">
                <a:solidFill>
                  <a:srgbClr val="663300"/>
                </a:solidFill>
              </a:rPr>
              <a:t>“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线框</a:t>
            </a:r>
            <a:r>
              <a:rPr lang="zh-CN" altLang="en-US" sz="2000" b="1">
                <a:solidFill>
                  <a:srgbClr val="663300"/>
                </a:solidFill>
              </a:rPr>
              <a:t>”</a:t>
            </a:r>
            <a:r>
              <a:rPr lang="zh-CN" altLang="en-US" sz="2000" b="1">
                <a:solidFill>
                  <a:srgbClr val="663300"/>
                </a:solidFill>
                <a:latin typeface="楷体_GB2312" pitchFamily="49" charset="-122"/>
              </a:rPr>
              <a:t> 的含义</a:t>
            </a:r>
          </a:p>
        </p:txBody>
      </p:sp>
      <p:sp>
        <p:nvSpPr>
          <p:cNvPr id="118796" name="Text Box 9"/>
          <p:cNvSpPr txBox="1">
            <a:spLocks noChangeArrowheads="1"/>
          </p:cNvSpPr>
          <p:nvPr/>
        </p:nvSpPr>
        <p:spPr bwMode="auto">
          <a:xfrm>
            <a:off x="8489950" y="1000125"/>
            <a:ext cx="38576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zh-CN" altLang="en-US" b="1">
              <a:latin typeface="ISOCP" pitchFamily="2" charset="0"/>
            </a:endParaRPr>
          </a:p>
        </p:txBody>
      </p:sp>
      <p:sp>
        <p:nvSpPr>
          <p:cNvPr id="118794" name="Text Box 10"/>
          <p:cNvSpPr txBox="1">
            <a:spLocks noChangeArrowheads="1"/>
          </p:cNvSpPr>
          <p:nvPr/>
        </p:nvSpPr>
        <p:spPr bwMode="auto">
          <a:xfrm>
            <a:off x="8394700" y="1000125"/>
            <a:ext cx="382588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3</a:t>
            </a:r>
          </a:p>
        </p:txBody>
      </p:sp>
      <p:sp>
        <p:nvSpPr>
          <p:cNvPr id="118795" name="Text Box 11"/>
          <p:cNvSpPr txBox="1">
            <a:spLocks noChangeArrowheads="1"/>
          </p:cNvSpPr>
          <p:nvPr/>
        </p:nvSpPr>
        <p:spPr bwMode="auto">
          <a:xfrm>
            <a:off x="8394700" y="1827213"/>
            <a:ext cx="382588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2</a:t>
            </a:r>
          </a:p>
        </p:txBody>
      </p:sp>
      <p:sp>
        <p:nvSpPr>
          <p:cNvPr id="2" name="Text Box 12"/>
          <p:cNvSpPr txBox="1">
            <a:spLocks noChangeArrowheads="1"/>
          </p:cNvSpPr>
          <p:nvPr/>
        </p:nvSpPr>
        <p:spPr bwMode="auto">
          <a:xfrm>
            <a:off x="8377238" y="2546350"/>
            <a:ext cx="384175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i="1">
                <a:solidFill>
                  <a:srgbClr val="FF0000"/>
                </a:solidFill>
                <a:latin typeface="ISOCP" pitchFamily="2" charset="0"/>
              </a:rPr>
              <a:t>1</a:t>
            </a:r>
          </a:p>
        </p:txBody>
      </p:sp>
      <p:sp>
        <p:nvSpPr>
          <p:cNvPr id="118797" name="Text Box 13"/>
          <p:cNvSpPr txBox="1">
            <a:spLocks noChangeArrowheads="1"/>
          </p:cNvSpPr>
          <p:nvPr/>
        </p:nvSpPr>
        <p:spPr bwMode="auto">
          <a:xfrm>
            <a:off x="3600450" y="2671763"/>
            <a:ext cx="382588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1</a:t>
            </a:r>
          </a:p>
        </p:txBody>
      </p:sp>
      <p:sp>
        <p:nvSpPr>
          <p:cNvPr id="118798" name="Text Box 14"/>
          <p:cNvSpPr txBox="1">
            <a:spLocks noChangeArrowheads="1"/>
          </p:cNvSpPr>
          <p:nvPr/>
        </p:nvSpPr>
        <p:spPr bwMode="auto">
          <a:xfrm>
            <a:off x="3600450" y="3319463"/>
            <a:ext cx="382588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2</a:t>
            </a:r>
          </a:p>
        </p:txBody>
      </p:sp>
      <p:sp>
        <p:nvSpPr>
          <p:cNvPr id="118799" name="Text Box 15"/>
          <p:cNvSpPr txBox="1">
            <a:spLocks noChangeArrowheads="1"/>
          </p:cNvSpPr>
          <p:nvPr/>
        </p:nvSpPr>
        <p:spPr bwMode="auto">
          <a:xfrm>
            <a:off x="3600450" y="4254500"/>
            <a:ext cx="382588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3</a:t>
            </a:r>
          </a:p>
        </p:txBody>
      </p:sp>
      <p:sp>
        <p:nvSpPr>
          <p:cNvPr id="118800" name="Text Box 16"/>
          <p:cNvSpPr txBox="1">
            <a:spLocks noChangeArrowheads="1"/>
          </p:cNvSpPr>
          <p:nvPr/>
        </p:nvSpPr>
        <p:spPr bwMode="auto">
          <a:xfrm>
            <a:off x="3503613" y="5372100"/>
            <a:ext cx="382587" cy="3968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b="1" i="1">
                <a:solidFill>
                  <a:srgbClr val="FF0000"/>
                </a:solidFill>
                <a:latin typeface="ISOCP" pitchFamily="2" charset="0"/>
              </a:rPr>
              <a:t>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8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8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1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35" dur="2000"/>
                                        <p:tgtEl>
                                          <p:spTgt spid="11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1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6" grpId="0" autoUpdateAnimBg="0"/>
      <p:bldP spid="118787" grpId="0" autoUpdateAnimBg="0"/>
      <p:bldP spid="118789" grpId="0" autoUpdateAnimBg="0"/>
      <p:bldP spid="118791" grpId="0" autoUpdateAnimBg="0"/>
      <p:bldP spid="118792" grpId="0" autoUpdateAnimBg="0"/>
      <p:bldP spid="118794" grpId="0" animBg="1" autoUpdateAnimBg="0"/>
      <p:bldP spid="118795" grpId="0" animBg="1" autoUpdateAnimBg="0"/>
      <p:bldP spid="2" grpId="0" animBg="1" autoUpdateAnimBg="0"/>
      <p:bldP spid="118797" grpId="0" animBg="1" autoUpdateAnimBg="0"/>
      <p:bldP spid="118797" grpId="1" animBg="1" autoUpdateAnimBg="0"/>
      <p:bldP spid="118798" grpId="0" animBg="1" autoUpdateAnimBg="0"/>
      <p:bldP spid="118798" grpId="1" animBg="1" autoUpdateAnimBg="0"/>
      <p:bldP spid="118799" grpId="0" animBg="1" autoUpdateAnimBg="0"/>
      <p:bldP spid="118799" grpId="1" animBg="1" autoUpdateAnimBg="0"/>
      <p:bldP spid="118800" grpId="0" animBg="1" autoUpdateAnimBg="0"/>
      <p:bldP spid="118800" grpId="1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2"/>
          <p:cNvPicPr>
            <a:picLocks noChangeAspect="1" noChangeArrowheads="1"/>
          </p:cNvPicPr>
          <p:nvPr/>
        </p:nvPicPr>
        <p:blipFill>
          <a:blip r:embed="rId2"/>
          <a:srcRect l="22151" t="21384" r="53499" b="23221"/>
          <a:stretch>
            <a:fillRect/>
          </a:stretch>
        </p:blipFill>
        <p:spPr bwMode="auto">
          <a:xfrm>
            <a:off x="814388" y="692150"/>
            <a:ext cx="4278312" cy="547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431800" y="76200"/>
            <a:ext cx="12192000" cy="685800"/>
          </a:xfrm>
        </p:spPr>
        <p:txBody>
          <a:bodyPr/>
          <a:lstStyle/>
          <a:p>
            <a:r>
              <a:rPr lang="zh-CN" altLang="en-US" sz="3200" b="1"/>
              <a:t>      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例</a:t>
            </a:r>
            <a:r>
              <a:rPr lang="en-US" altLang="zh-CN" sz="2800" b="1">
                <a:solidFill>
                  <a:srgbClr val="FF0000"/>
                </a:solidFill>
                <a:latin typeface="楷体_GB2312" pitchFamily="49" charset="-122"/>
              </a:rPr>
              <a:t>  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已知角板架的主视图和俯视图，求作左视图。</a:t>
            </a:r>
          </a:p>
        </p:txBody>
      </p:sp>
      <p:sp>
        <p:nvSpPr>
          <p:cNvPr id="119812" name="Text Box 4"/>
          <p:cNvSpPr txBox="1">
            <a:spLocks noChangeArrowheads="1"/>
          </p:cNvSpPr>
          <p:nvPr/>
        </p:nvSpPr>
        <p:spPr bwMode="auto">
          <a:xfrm>
            <a:off x="5808663" y="4652963"/>
            <a:ext cx="5183187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ISOCP" pitchFamily="2" charset="0"/>
              </a:rPr>
              <a:t>对视图进行形体分析：可将形体分成三个部分。</a:t>
            </a:r>
          </a:p>
        </p:txBody>
      </p:sp>
      <p:sp>
        <p:nvSpPr>
          <p:cNvPr id="119813" name="AutoShape 5"/>
          <p:cNvSpPr>
            <a:spLocks noChangeArrowheads="1"/>
          </p:cNvSpPr>
          <p:nvPr/>
        </p:nvSpPr>
        <p:spPr bwMode="auto">
          <a:xfrm>
            <a:off x="7246938" y="2997200"/>
            <a:ext cx="1631950" cy="936625"/>
          </a:xfrm>
          <a:prstGeom prst="wedgeRoundRectCallout">
            <a:avLst>
              <a:gd name="adj1" fmla="val -211866"/>
              <a:gd name="adj2" fmla="val -58306"/>
              <a:gd name="adj3" fmla="val 16667"/>
            </a:avLst>
          </a:prstGeom>
          <a:gradFill rotWithShape="1">
            <a:gsLst>
              <a:gs pos="0">
                <a:srgbClr val="66FF33">
                  <a:alpha val="59998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2400" b="1">
                <a:latin typeface="楷体_GB2312" pitchFamily="49" charset="-122"/>
              </a:rPr>
              <a:t>形体</a:t>
            </a:r>
            <a:r>
              <a:rPr lang="en-US" altLang="zh-CN" sz="2400" b="1" i="1">
                <a:latin typeface="楷体_GB2312" pitchFamily="49" charset="-122"/>
              </a:rPr>
              <a:t>1</a:t>
            </a:r>
          </a:p>
        </p:txBody>
      </p:sp>
      <p:sp>
        <p:nvSpPr>
          <p:cNvPr id="119814" name="AutoShape 6"/>
          <p:cNvSpPr>
            <a:spLocks noChangeArrowheads="1"/>
          </p:cNvSpPr>
          <p:nvPr/>
        </p:nvSpPr>
        <p:spPr bwMode="auto">
          <a:xfrm>
            <a:off x="6864350" y="836613"/>
            <a:ext cx="1728788" cy="936625"/>
          </a:xfrm>
          <a:prstGeom prst="wedgeRoundRectCallout">
            <a:avLst>
              <a:gd name="adj1" fmla="val -188556"/>
              <a:gd name="adj2" fmla="val 83560"/>
              <a:gd name="adj3" fmla="val 16667"/>
            </a:avLst>
          </a:prstGeom>
          <a:gradFill rotWithShape="1">
            <a:gsLst>
              <a:gs pos="0">
                <a:srgbClr val="66FF33">
                  <a:alpha val="59998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2400" b="1">
                <a:latin typeface="楷体_GB2312" pitchFamily="49" charset="-122"/>
              </a:rPr>
              <a:t>形体</a:t>
            </a:r>
            <a:r>
              <a:rPr lang="en-US" altLang="zh-CN" sz="2400" b="1" i="1">
                <a:latin typeface="楷体_GB2312" pitchFamily="49" charset="-122"/>
              </a:rPr>
              <a:t>2</a:t>
            </a:r>
          </a:p>
        </p:txBody>
      </p:sp>
      <p:sp>
        <p:nvSpPr>
          <p:cNvPr id="119815" name="AutoShape 7"/>
          <p:cNvSpPr>
            <a:spLocks noChangeArrowheads="1"/>
          </p:cNvSpPr>
          <p:nvPr/>
        </p:nvSpPr>
        <p:spPr bwMode="auto">
          <a:xfrm>
            <a:off x="334963" y="1052513"/>
            <a:ext cx="1631950" cy="936625"/>
          </a:xfrm>
          <a:prstGeom prst="wedgeRoundRectCallout">
            <a:avLst>
              <a:gd name="adj1" fmla="val 69065"/>
              <a:gd name="adj2" fmla="val 84236"/>
              <a:gd name="adj3" fmla="val 16667"/>
            </a:avLst>
          </a:prstGeom>
          <a:gradFill rotWithShape="1">
            <a:gsLst>
              <a:gs pos="0">
                <a:srgbClr val="66FF33">
                  <a:alpha val="59998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2400" b="1">
                <a:latin typeface="楷体_GB2312" pitchFamily="49" charset="-122"/>
              </a:rPr>
              <a:t>形体</a:t>
            </a:r>
            <a:r>
              <a:rPr lang="en-US" altLang="zh-CN" sz="2400" b="1" i="1">
                <a:latin typeface="楷体_GB2312" pitchFamily="49" charset="-122"/>
              </a:rPr>
              <a:t>3</a:t>
            </a: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19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9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9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2" grpId="0" autoUpdateAnimBg="0"/>
      <p:bldP spid="119813" grpId="0" animBg="1" autoUpdateAnimBg="0"/>
      <p:bldP spid="119814" grpId="0" animBg="1" autoUpdateAnimBg="0"/>
      <p:bldP spid="119815" grpId="0" animBg="1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009650" y="165100"/>
            <a:ext cx="12192000" cy="533400"/>
          </a:xfrm>
        </p:spPr>
        <p:txBody>
          <a:bodyPr/>
          <a:lstStyle/>
          <a:p>
            <a:r>
              <a:rPr lang="zh-CN" altLang="en-US" sz="2800" b="1"/>
              <a:t>   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根据形体</a:t>
            </a:r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1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的主视图和俯视图线框，想象形体</a:t>
            </a:r>
            <a:r>
              <a:rPr lang="en-US" altLang="zh-CN" sz="2400" b="1" i="1">
                <a:solidFill>
                  <a:srgbClr val="FF0000"/>
                </a:solidFill>
                <a:latin typeface="楷体_GB2312" pitchFamily="49" charset="-122"/>
              </a:rPr>
              <a:t>1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并绘制左视图</a:t>
            </a:r>
          </a:p>
        </p:txBody>
      </p:sp>
      <p:pic>
        <p:nvPicPr>
          <p:cNvPr id="120839" name="Picture 3"/>
          <p:cNvPicPr>
            <a:picLocks noChangeAspect="1" noChangeArrowheads="1"/>
          </p:cNvPicPr>
          <p:nvPr/>
        </p:nvPicPr>
        <p:blipFill>
          <a:blip r:embed="rId2">
            <a:lum contrast="6000"/>
          </a:blip>
          <a:srcRect l="24724" t="15733" r="22868" b="19684"/>
          <a:stretch>
            <a:fillRect/>
          </a:stretch>
        </p:blipFill>
        <p:spPr bwMode="auto">
          <a:xfrm>
            <a:off x="1200150" y="620713"/>
            <a:ext cx="8064500" cy="558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0836" name="Rectangle 4"/>
          <p:cNvSpPr>
            <a:spLocks noChangeArrowheads="1"/>
          </p:cNvSpPr>
          <p:nvPr/>
        </p:nvSpPr>
        <p:spPr bwMode="auto">
          <a:xfrm>
            <a:off x="6288088" y="2420938"/>
            <a:ext cx="2976562" cy="122396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0837" name="Object 5"/>
          <p:cNvGraphicFramePr>
            <a:graphicFrameLocks noChangeAspect="1"/>
          </p:cNvGraphicFramePr>
          <p:nvPr/>
        </p:nvGraphicFramePr>
        <p:xfrm>
          <a:off x="6807200" y="3824288"/>
          <a:ext cx="5384800" cy="303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2828571" imgH="2123810" progId="PBrush">
                  <p:embed/>
                </p:oleObj>
              </mc:Choice>
              <mc:Fallback>
                <p:oleObj r:id="rId3" imgW="2828571" imgH="2123810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7200" y="3824288"/>
                        <a:ext cx="5384800" cy="3033712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0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208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62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722313" y="76200"/>
            <a:ext cx="12192000" cy="533400"/>
          </a:xfrm>
        </p:spPr>
        <p:txBody>
          <a:bodyPr/>
          <a:lstStyle/>
          <a:p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根据形体</a:t>
            </a:r>
            <a:r>
              <a:rPr lang="en-US" altLang="zh-CN" sz="2400" b="1" i="1">
                <a:solidFill>
                  <a:srgbClr val="FF0000"/>
                </a:solidFill>
                <a:latin typeface="楷体_GB2312" pitchFamily="49" charset="-122"/>
              </a:rPr>
              <a:t>2</a:t>
            </a:r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 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的主视图和俯视图线框，想象形体</a:t>
            </a:r>
            <a:r>
              <a:rPr lang="en-US" altLang="zh-CN" sz="2400" b="1" i="1">
                <a:solidFill>
                  <a:srgbClr val="FF0000"/>
                </a:solidFill>
                <a:latin typeface="楷体_GB2312" pitchFamily="49" charset="-122"/>
              </a:rPr>
              <a:t>2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并绘制左视图</a:t>
            </a:r>
          </a:p>
        </p:txBody>
      </p:sp>
      <p:pic>
        <p:nvPicPr>
          <p:cNvPr id="121863" name="Picture 3"/>
          <p:cNvPicPr>
            <a:picLocks noChangeAspect="1" noChangeArrowheads="1"/>
          </p:cNvPicPr>
          <p:nvPr/>
        </p:nvPicPr>
        <p:blipFill>
          <a:blip r:embed="rId2"/>
          <a:srcRect l="21404" t="14757" r="25439" b="20270"/>
          <a:stretch>
            <a:fillRect/>
          </a:stretch>
        </p:blipFill>
        <p:spPr bwMode="auto">
          <a:xfrm>
            <a:off x="814388" y="476250"/>
            <a:ext cx="8450262" cy="581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1860" name="Rectangle 4"/>
          <p:cNvSpPr>
            <a:spLocks noChangeArrowheads="1"/>
          </p:cNvSpPr>
          <p:nvPr/>
        </p:nvSpPr>
        <p:spPr bwMode="auto">
          <a:xfrm>
            <a:off x="6096000" y="549275"/>
            <a:ext cx="3168650" cy="30956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1861" name="Object 5"/>
          <p:cNvGraphicFramePr>
            <a:graphicFrameLocks noChangeAspect="1"/>
          </p:cNvGraphicFramePr>
          <p:nvPr/>
        </p:nvGraphicFramePr>
        <p:xfrm>
          <a:off x="7112000" y="3509963"/>
          <a:ext cx="5080000" cy="3348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2200582" imgH="1933333" progId="PBrush">
                  <p:embed/>
                </p:oleObj>
              </mc:Choice>
              <mc:Fallback>
                <p:oleObj r:id="rId3" imgW="2200582" imgH="1933333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2000" y="3509963"/>
                        <a:ext cx="5080000" cy="334803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1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1218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86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6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28638" y="163513"/>
            <a:ext cx="12192000" cy="457200"/>
          </a:xfrm>
        </p:spPr>
        <p:txBody>
          <a:bodyPr/>
          <a:lstStyle/>
          <a:p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根据形体</a:t>
            </a:r>
            <a:r>
              <a:rPr lang="en-US" altLang="zh-CN" sz="2400" b="1" i="1">
                <a:solidFill>
                  <a:srgbClr val="FF0000"/>
                </a:solidFill>
                <a:latin typeface="楷体_GB2312" pitchFamily="49" charset="-122"/>
              </a:rPr>
              <a:t>3 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的主视图和俯视图线框，想象形体</a:t>
            </a:r>
            <a:r>
              <a:rPr lang="en-US" altLang="zh-CN" sz="2400" b="1" i="1">
                <a:solidFill>
                  <a:srgbClr val="FF0000"/>
                </a:solidFill>
                <a:latin typeface="楷体_GB2312" pitchFamily="49" charset="-122"/>
              </a:rPr>
              <a:t>3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并绘制左视图</a:t>
            </a:r>
          </a:p>
        </p:txBody>
      </p:sp>
      <p:pic>
        <p:nvPicPr>
          <p:cNvPr id="122887" name="Picture 3"/>
          <p:cNvPicPr>
            <a:picLocks noChangeAspect="1" noChangeArrowheads="1"/>
          </p:cNvPicPr>
          <p:nvPr/>
        </p:nvPicPr>
        <p:blipFill>
          <a:blip r:embed="rId2">
            <a:lum contrast="6000"/>
          </a:blip>
          <a:srcRect l="25098" t="16731" r="23225" b="19293"/>
          <a:stretch>
            <a:fillRect/>
          </a:stretch>
        </p:blipFill>
        <p:spPr bwMode="auto">
          <a:xfrm>
            <a:off x="1295400" y="620713"/>
            <a:ext cx="8161338" cy="568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884" name="Rectangle 4"/>
          <p:cNvSpPr>
            <a:spLocks noChangeArrowheads="1"/>
          </p:cNvSpPr>
          <p:nvPr/>
        </p:nvSpPr>
        <p:spPr bwMode="auto">
          <a:xfrm>
            <a:off x="6191250" y="908050"/>
            <a:ext cx="3168650" cy="29527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2885" name="Object 5"/>
          <p:cNvGraphicFramePr>
            <a:graphicFrameLocks noChangeAspect="1"/>
          </p:cNvGraphicFramePr>
          <p:nvPr/>
        </p:nvGraphicFramePr>
        <p:xfrm>
          <a:off x="7823200" y="3994150"/>
          <a:ext cx="4368800" cy="286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2038095" imgH="1781424" progId="PBrush">
                  <p:embed/>
                </p:oleObj>
              </mc:Choice>
              <mc:Fallback>
                <p:oleObj r:id="rId3" imgW="2038095" imgH="1781424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3200" y="3994150"/>
                        <a:ext cx="4368800" cy="28638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1228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矩形 4"/>
          <p:cNvSpPr>
            <a:spLocks noChangeArrowheads="1"/>
          </p:cNvSpPr>
          <p:nvPr/>
        </p:nvSpPr>
        <p:spPr bwMode="auto">
          <a:xfrm>
            <a:off x="1219200" y="984250"/>
            <a:ext cx="10223500" cy="270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  <a:sym typeface="微软雅黑" pitchFamily="34" charset="-122"/>
              </a:rPr>
              <a:t>本章学习目标</a:t>
            </a:r>
            <a:endParaRPr lang="en-US" altLang="zh-CN" sz="3600" b="1" i="1">
              <a:solidFill>
                <a:srgbClr val="0066CC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  <a:sym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</a:t>
            </a:r>
            <a:r>
              <a:rPr lang="zh-CN" altLang="zh-CN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认识组合体的组成方式。</a:t>
            </a:r>
            <a:endParaRPr lang="zh-CN" altLang="en-US">
              <a:latin typeface="Calibri" pitchFamily="34" charset="0"/>
              <a:ea typeface="微软雅黑" pitchFamily="34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</a:t>
            </a:r>
            <a:r>
              <a:rPr lang="zh-CN" altLang="zh-CN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了解并掌握组合体分析方法。</a:t>
            </a:r>
            <a:endParaRPr lang="zh-CN" altLang="en-US">
              <a:latin typeface="Calibri" pitchFamily="34" charset="0"/>
              <a:ea typeface="微软雅黑" pitchFamily="34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</a:t>
            </a:r>
            <a:r>
              <a:rPr lang="zh-CN" altLang="zh-CN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掌握组合体画图。</a:t>
            </a: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</a:t>
            </a: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</a:t>
            </a:r>
            <a:r>
              <a:rPr lang="zh-CN" altLang="zh-CN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掌握组合体读图。</a:t>
            </a:r>
            <a:endParaRPr lang="zh-CN" altLang="en-US">
              <a:latin typeface="Calibri" pitchFamily="34" charset="0"/>
              <a:ea typeface="微软雅黑" pitchFamily="34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>
                <a:latin typeface="Calibri" pitchFamily="34" charset="0"/>
                <a:ea typeface="微软雅黑" pitchFamily="34" charset="-122"/>
                <a:cs typeface="Times New Roman" pitchFamily="18" charset="0"/>
              </a:rPr>
              <a:t> 掌握组合体尺寸标注。</a:t>
            </a:r>
            <a:r>
              <a:rPr lang="zh-CN" altLang="en-US">
                <a:ea typeface="微软雅黑" pitchFamily="34" charset="-122"/>
                <a:cs typeface="Times New Roman" pitchFamily="18" charset="0"/>
              </a:rPr>
              <a:t> </a:t>
            </a:r>
            <a:endParaRPr lang="zh-CN" altLang="zh-CN">
              <a:latin typeface="Calibri" pitchFamily="34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6386" name="文本框 5"/>
          <p:cNvSpPr>
            <a:spLocks noChangeArrowheads="1"/>
          </p:cNvSpPr>
          <p:nvPr/>
        </p:nvSpPr>
        <p:spPr bwMode="auto">
          <a:xfrm>
            <a:off x="8591550" y="6053138"/>
            <a:ext cx="1549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600" b="1">
                <a:solidFill>
                  <a:srgbClr val="FF6666"/>
                </a:solidFill>
                <a:latin typeface="华文细黑" charset="-122"/>
                <a:sym typeface="微软雅黑" pitchFamily="34" charset="-122"/>
              </a:rPr>
              <a:t>Product three</a:t>
            </a:r>
          </a:p>
        </p:txBody>
      </p:sp>
      <p:sp>
        <p:nvSpPr>
          <p:cNvPr id="16387" name="文本框 5"/>
          <p:cNvSpPr>
            <a:spLocks noChangeArrowheads="1"/>
          </p:cNvSpPr>
          <p:nvPr/>
        </p:nvSpPr>
        <p:spPr bwMode="auto">
          <a:xfrm>
            <a:off x="2117725" y="6053138"/>
            <a:ext cx="14160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600" b="1">
                <a:solidFill>
                  <a:srgbClr val="FF6666"/>
                </a:solidFill>
                <a:latin typeface="华文细黑" charset="-122"/>
                <a:sym typeface="微软雅黑" pitchFamily="34" charset="-122"/>
              </a:rPr>
              <a:t>Product one</a:t>
            </a:r>
          </a:p>
        </p:txBody>
      </p:sp>
      <p:sp>
        <p:nvSpPr>
          <p:cNvPr id="16388" name="文本框 5"/>
          <p:cNvSpPr>
            <a:spLocks noChangeArrowheads="1"/>
          </p:cNvSpPr>
          <p:nvPr/>
        </p:nvSpPr>
        <p:spPr bwMode="auto">
          <a:xfrm>
            <a:off x="5408613" y="6059488"/>
            <a:ext cx="1398587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600" b="1">
                <a:solidFill>
                  <a:srgbClr val="FF6666"/>
                </a:solidFill>
                <a:latin typeface="华文细黑" charset="-122"/>
                <a:sym typeface="微软雅黑" pitchFamily="34" charset="-122"/>
              </a:rPr>
              <a:t>Product two</a:t>
            </a:r>
          </a:p>
        </p:txBody>
      </p:sp>
      <p:pic>
        <p:nvPicPr>
          <p:cNvPr id="16389" name="图片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1950" y="341313"/>
            <a:ext cx="3779838" cy="68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78" name="Picture 2" descr="https://timgsa.baidu.com/timg?image&amp;quality=80&amp;size=b9999_10000&amp;sec=1526293088165&amp;di=fce862f5f7ee23e0b6e9d0427f31d881&amp;imgtype=0&amp;src=http%3A%2F%2Fwww.cs-id.cc%2Fkindeditor4%2Fattached%2Fimage%2F20160808%2F20160808180541_3783.jpg"/>
          <p:cNvPicPr>
            <a:picLocks noChangeAspect="1" noChangeArrowheads="1"/>
          </p:cNvPicPr>
          <p:nvPr/>
        </p:nvPicPr>
        <p:blipFill>
          <a:blip r:embed="rId3">
            <a:lum contrast="40000"/>
          </a:blip>
          <a:srcRect/>
          <a:stretch>
            <a:fillRect/>
          </a:stretch>
        </p:blipFill>
        <p:spPr bwMode="auto">
          <a:xfrm>
            <a:off x="4546600" y="3602038"/>
            <a:ext cx="3289300" cy="24399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4583" name="Picture 7" descr="C:\Users\Administrator\Desktop\无标题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410575" y="3560763"/>
            <a:ext cx="1965325" cy="24558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4585" name="Picture 9" descr="https://timgsa.baidu.com/timg?image&amp;quality=80&amp;size=b9999_10000&amp;sec=1526296068742&amp;di=7240c21e84e9f41259d9ed74426e8887&amp;imgtype=jpg&amp;src=http%3A%2F%2Fimg3.imgtn.bdimg.com%2Fit%2Fu%3D2802052543%2C3667618272%26fm%3D214%26gp%3D0.jpg"/>
          <p:cNvPicPr>
            <a:picLocks noChangeAspect="1" noChangeArrowheads="1"/>
          </p:cNvPicPr>
          <p:nvPr/>
        </p:nvPicPr>
        <p:blipFill>
          <a:blip r:embed="rId5">
            <a:lum contrast="40000"/>
          </a:blip>
          <a:srcRect/>
          <a:stretch>
            <a:fillRect/>
          </a:stretch>
        </p:blipFill>
        <p:spPr bwMode="auto">
          <a:xfrm>
            <a:off x="1666875" y="3724275"/>
            <a:ext cx="2409825" cy="2409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392238" y="133350"/>
            <a:ext cx="12192000" cy="457200"/>
          </a:xfrm>
        </p:spPr>
        <p:txBody>
          <a:bodyPr/>
          <a:lstStyle/>
          <a:p>
            <a:r>
              <a:rPr lang="zh-CN" altLang="en-US" sz="2800" b="1">
                <a:solidFill>
                  <a:srgbClr val="FF0000"/>
                </a:solidFill>
              </a:rPr>
              <a:t>整理图形，完成作图。</a:t>
            </a:r>
          </a:p>
        </p:txBody>
      </p:sp>
      <p:pic>
        <p:nvPicPr>
          <p:cNvPr id="123910" name="Picture 3"/>
          <p:cNvPicPr>
            <a:picLocks noChangeAspect="1" noChangeArrowheads="1"/>
          </p:cNvPicPr>
          <p:nvPr/>
        </p:nvPicPr>
        <p:blipFill>
          <a:blip r:embed="rId2">
            <a:lum contrast="6000"/>
          </a:blip>
          <a:srcRect l="19189" t="15755" r="29134" b="21246"/>
          <a:stretch>
            <a:fillRect/>
          </a:stretch>
        </p:blipFill>
        <p:spPr bwMode="auto">
          <a:xfrm>
            <a:off x="527050" y="628650"/>
            <a:ext cx="8450263" cy="579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23908" name="Object 4"/>
          <p:cNvGraphicFramePr>
            <a:graphicFrameLocks noChangeAspect="1"/>
          </p:cNvGraphicFramePr>
          <p:nvPr/>
        </p:nvGraphicFramePr>
        <p:xfrm>
          <a:off x="7366000" y="3613150"/>
          <a:ext cx="4826000" cy="324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2857899" imgH="2561905" progId="PBrush">
                  <p:embed/>
                </p:oleObj>
              </mc:Choice>
              <mc:Fallback>
                <p:oleObj r:id="rId3" imgW="2857899" imgH="2561905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66000" y="3613150"/>
                        <a:ext cx="4826000" cy="32448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8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200150" y="100013"/>
            <a:ext cx="12192000" cy="609600"/>
          </a:xfrm>
        </p:spPr>
        <p:txBody>
          <a:bodyPr/>
          <a:lstStyle/>
          <a:p>
            <a:r>
              <a:rPr lang="zh-CN" altLang="en-US" sz="3600">
                <a:latin typeface="微软雅黑" pitchFamily="34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</a:rPr>
              <a:t>例</a:t>
            </a:r>
            <a:r>
              <a:rPr lang="en-US" altLang="zh-CN" sz="2800" b="1">
                <a:solidFill>
                  <a:srgbClr val="FF0000"/>
                </a:solidFill>
                <a:latin typeface="微软雅黑" pitchFamily="34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</a:rPr>
              <a:t>利用线面分析法补画角板架的左视图。</a:t>
            </a:r>
          </a:p>
        </p:txBody>
      </p:sp>
      <p:graphicFrame>
        <p:nvGraphicFramePr>
          <p:cNvPr id="126979" name="Object 3"/>
          <p:cNvGraphicFramePr>
            <a:graphicFrameLocks noChangeAspect="1"/>
          </p:cNvGraphicFramePr>
          <p:nvPr/>
        </p:nvGraphicFramePr>
        <p:xfrm>
          <a:off x="1200150" y="609600"/>
          <a:ext cx="4800600" cy="609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668431" imgH="4447619" progId="PBrush">
                  <p:embed/>
                </p:oleObj>
              </mc:Choice>
              <mc:Fallback>
                <p:oleObj r:id="rId2" imgW="6668431" imgH="4447619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9843" r="50781"/>
                      <a:stretch>
                        <a:fillRect/>
                      </a:stretch>
                    </p:blipFill>
                    <p:spPr bwMode="auto">
                      <a:xfrm>
                        <a:off x="1200150" y="609600"/>
                        <a:ext cx="4800600" cy="60991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08" name="Group 2"/>
          <p:cNvGrpSpPr>
            <a:grpSpLocks/>
          </p:cNvGrpSpPr>
          <p:nvPr/>
        </p:nvGrpSpPr>
        <p:grpSpPr bwMode="auto">
          <a:xfrm>
            <a:off x="0" y="609600"/>
            <a:ext cx="12496800" cy="6221413"/>
            <a:chOff x="0" y="0"/>
            <a:chExt cx="5904" cy="3919"/>
          </a:xfrm>
        </p:grpSpPr>
        <p:graphicFrame>
          <p:nvGraphicFramePr>
            <p:cNvPr id="128003" name="Object 3"/>
            <p:cNvGraphicFramePr>
              <a:graphicFrameLocks noChangeAspect="1"/>
            </p:cNvGraphicFramePr>
            <p:nvPr/>
          </p:nvGraphicFramePr>
          <p:xfrm>
            <a:off x="0" y="0"/>
            <a:ext cx="5904" cy="391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位图图像" r:id="rId2" imgW="6400000" imgH="4247619" progId="PBrush">
                    <p:embed/>
                  </p:oleObj>
                </mc:Choice>
                <mc:Fallback>
                  <p:oleObj name="位图图像" r:id="rId2" imgW="6400000" imgH="4247619" progId="PBrush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5904" cy="3919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28010" name="Picture 4"/>
            <p:cNvPicPr>
              <a:picLocks noChangeAspect="1" noChangeArrowheads="1"/>
            </p:cNvPicPr>
            <p:nvPr/>
          </p:nvPicPr>
          <p:blipFill>
            <a:blip r:embed="rId4"/>
            <a:srcRect l="27271" t="10588" r="55826" b="73209"/>
            <a:stretch>
              <a:fillRect/>
            </a:stretch>
          </p:blipFill>
          <p:spPr bwMode="auto">
            <a:xfrm>
              <a:off x="1610" y="413"/>
              <a:ext cx="998" cy="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011" name="Line 5"/>
            <p:cNvSpPr>
              <a:spLocks noChangeShapeType="1"/>
            </p:cNvSpPr>
            <p:nvPr/>
          </p:nvSpPr>
          <p:spPr bwMode="auto">
            <a:xfrm flipH="1">
              <a:off x="1573" y="378"/>
              <a:ext cx="136" cy="136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28009" name="Rectangle 6"/>
          <p:cNvSpPr>
            <a:spLocks noGrp="1" noChangeArrowheads="1"/>
          </p:cNvSpPr>
          <p:nvPr>
            <p:ph type="ctrTitle" idx="4294967295"/>
          </p:nvPr>
        </p:nvSpPr>
        <p:spPr>
          <a:xfrm>
            <a:off x="241300" y="0"/>
            <a:ext cx="12192000" cy="609600"/>
          </a:xfrm>
        </p:spPr>
        <p:txBody>
          <a:bodyPr/>
          <a:lstStyle/>
          <a:p>
            <a:r>
              <a:rPr lang="zh-CN" altLang="en-US" sz="3600" b="1">
                <a:latin typeface="微软雅黑" pitchFamily="34" charset="-122"/>
              </a:rPr>
              <a:t>       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</a:rPr>
              <a:t>补轮廓线，想象切割以前的立体，并作其左视图。</a:t>
            </a:r>
          </a:p>
        </p:txBody>
      </p:sp>
      <p:graphicFrame>
        <p:nvGraphicFramePr>
          <p:cNvPr id="128007" name="Object 7"/>
          <p:cNvGraphicFramePr>
            <a:graphicFrameLocks noChangeAspect="1"/>
          </p:cNvGraphicFramePr>
          <p:nvPr/>
        </p:nvGraphicFramePr>
        <p:xfrm>
          <a:off x="7246938" y="3848100"/>
          <a:ext cx="4495800" cy="300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371429" imgH="3010320" progId="PBrush">
                  <p:embed/>
                </p:oleObj>
              </mc:Choice>
              <mc:Fallback>
                <p:oleObj r:id="rId5" imgW="3371429" imgH="3010320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46938" y="3848100"/>
                        <a:ext cx="4495800" cy="30099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9026" name="Object 2"/>
          <p:cNvGraphicFramePr>
            <a:graphicFrameLocks noChangeAspect="1"/>
          </p:cNvGraphicFramePr>
          <p:nvPr/>
        </p:nvGraphicFramePr>
        <p:xfrm>
          <a:off x="228600" y="636588"/>
          <a:ext cx="11963400" cy="6221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位图图像" r:id="rId2" imgW="6428571" imgH="4266667" progId="PBrush">
                  <p:embed/>
                </p:oleObj>
              </mc:Choice>
              <mc:Fallback>
                <p:oleObj name="位图图像" r:id="rId2" imgW="6428571" imgH="426666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268"/>
                      <a:stretch>
                        <a:fillRect/>
                      </a:stretch>
                    </p:blipFill>
                    <p:spPr bwMode="auto">
                      <a:xfrm>
                        <a:off x="228600" y="636588"/>
                        <a:ext cx="11963400" cy="6221412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9029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241300" y="0"/>
            <a:ext cx="12192000" cy="609600"/>
          </a:xfrm>
        </p:spPr>
        <p:txBody>
          <a:bodyPr/>
          <a:lstStyle/>
          <a:p>
            <a:r>
              <a:rPr lang="zh-CN" altLang="en-US" sz="3600" b="1"/>
              <a:t>       </a:t>
            </a:r>
            <a:r>
              <a:rPr lang="zh-CN" altLang="en-US" sz="2400" b="1">
                <a:solidFill>
                  <a:srgbClr val="33CCCC"/>
                </a:solidFill>
              </a:rPr>
              <a:t>第一次被正垂面切割</a:t>
            </a:r>
          </a:p>
        </p:txBody>
      </p:sp>
      <p:graphicFrame>
        <p:nvGraphicFramePr>
          <p:cNvPr id="129028" name="Object 4"/>
          <p:cNvGraphicFramePr>
            <a:graphicFrameLocks noChangeAspect="1"/>
          </p:cNvGraphicFramePr>
          <p:nvPr/>
        </p:nvGraphicFramePr>
        <p:xfrm>
          <a:off x="8331200" y="3857625"/>
          <a:ext cx="4229100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72268" imgH="3000000" progId="PBrush">
                  <p:embed/>
                </p:oleObj>
              </mc:Choice>
              <mc:Fallback>
                <p:oleObj r:id="rId4" imgW="3172268" imgH="3000000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31200" y="3857625"/>
                        <a:ext cx="4229100" cy="30003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0050" name="Object 2"/>
          <p:cNvGraphicFramePr>
            <a:graphicFrameLocks noChangeAspect="1"/>
          </p:cNvGraphicFramePr>
          <p:nvPr/>
        </p:nvGraphicFramePr>
        <p:xfrm>
          <a:off x="0" y="609600"/>
          <a:ext cx="12192000" cy="607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409524" imgH="4258269" progId="PBrush">
                  <p:embed/>
                </p:oleObj>
              </mc:Choice>
              <mc:Fallback>
                <p:oleObj r:id="rId2" imgW="6409524" imgH="4258269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2192000" cy="60753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053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241300" y="0"/>
            <a:ext cx="12192000" cy="609600"/>
          </a:xfrm>
        </p:spPr>
        <p:txBody>
          <a:bodyPr/>
          <a:lstStyle/>
          <a:p>
            <a:r>
              <a:rPr lang="zh-CN" altLang="en-US" sz="3600" b="1"/>
              <a:t>       </a:t>
            </a:r>
            <a:r>
              <a:rPr lang="zh-CN" altLang="en-US" sz="2400" b="1">
                <a:solidFill>
                  <a:srgbClr val="FF0000"/>
                </a:solidFill>
              </a:rPr>
              <a:t>第二次被铅垂面切割</a:t>
            </a:r>
          </a:p>
        </p:txBody>
      </p:sp>
      <p:graphicFrame>
        <p:nvGraphicFramePr>
          <p:cNvPr id="130052" name="Object 4"/>
          <p:cNvGraphicFramePr>
            <a:graphicFrameLocks noChangeAspect="1"/>
          </p:cNvGraphicFramePr>
          <p:nvPr/>
        </p:nvGraphicFramePr>
        <p:xfrm>
          <a:off x="7302500" y="3635375"/>
          <a:ext cx="4889500" cy="322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676899" imgH="2352381" progId="PBrush">
                  <p:embed/>
                </p:oleObj>
              </mc:Choice>
              <mc:Fallback>
                <p:oleObj r:id="rId4" imgW="2676899" imgH="2352381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2500" y="3635375"/>
                        <a:ext cx="4889500" cy="32226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1074" name="Object 2"/>
          <p:cNvGraphicFramePr>
            <a:graphicFrameLocks noChangeAspect="1"/>
          </p:cNvGraphicFramePr>
          <p:nvPr/>
        </p:nvGraphicFramePr>
        <p:xfrm>
          <a:off x="0" y="609600"/>
          <a:ext cx="12192000" cy="608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409524" imgH="4266667" progId="PBrush">
                  <p:embed/>
                </p:oleObj>
              </mc:Choice>
              <mc:Fallback>
                <p:oleObj r:id="rId2" imgW="6409524" imgH="426666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2192000" cy="60880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1077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144463" y="76200"/>
            <a:ext cx="12192000" cy="609600"/>
          </a:xfrm>
        </p:spPr>
        <p:txBody>
          <a:bodyPr/>
          <a:lstStyle/>
          <a:p>
            <a:r>
              <a:rPr lang="zh-CN" altLang="en-US" sz="3600" b="1">
                <a:latin typeface="微软雅黑" pitchFamily="34" charset="-122"/>
              </a:rPr>
              <a:t>       </a:t>
            </a:r>
            <a:r>
              <a:rPr lang="zh-CN" altLang="en-US" sz="2800" b="1">
                <a:solidFill>
                  <a:srgbClr val="33CCCC"/>
                </a:solidFill>
                <a:latin typeface="微软雅黑" pitchFamily="34" charset="-122"/>
              </a:rPr>
              <a:t>整理图形得到左视图</a:t>
            </a:r>
          </a:p>
        </p:txBody>
      </p:sp>
      <p:graphicFrame>
        <p:nvGraphicFramePr>
          <p:cNvPr id="131076" name="Object 4"/>
          <p:cNvGraphicFramePr>
            <a:graphicFrameLocks noChangeAspect="1"/>
          </p:cNvGraphicFramePr>
          <p:nvPr/>
        </p:nvGraphicFramePr>
        <p:xfrm>
          <a:off x="7810500" y="3819525"/>
          <a:ext cx="4381500" cy="303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523810" imgH="2333333" progId="PBrush">
                  <p:embed/>
                </p:oleObj>
              </mc:Choice>
              <mc:Fallback>
                <p:oleObj r:id="rId4" imgW="2523810" imgH="2333333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0500" y="3819525"/>
                        <a:ext cx="4381500" cy="30384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0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200150" y="76200"/>
            <a:ext cx="12192000" cy="609600"/>
          </a:xfrm>
        </p:spPr>
        <p:txBody>
          <a:bodyPr/>
          <a:lstStyle/>
          <a:p>
            <a:r>
              <a:rPr lang="zh-CN" altLang="en-US" sz="3600">
                <a:latin typeface="微软雅黑" pitchFamily="34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</a:rPr>
              <a:t>例</a:t>
            </a:r>
            <a:r>
              <a:rPr lang="en-US" altLang="zh-CN" sz="2800" b="1">
                <a:solidFill>
                  <a:srgbClr val="FF0000"/>
                </a:solidFill>
                <a:latin typeface="微软雅黑" pitchFamily="34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</a:rPr>
              <a:t>已知一组合体的主、俯视图，求作左视图。</a:t>
            </a:r>
            <a:endParaRPr lang="zh-CN" altLang="en-US" sz="2800">
              <a:solidFill>
                <a:srgbClr val="FF0000"/>
              </a:solidFill>
              <a:latin typeface="微软雅黑" pitchFamily="34" charset="-122"/>
            </a:endParaRPr>
          </a:p>
        </p:txBody>
      </p:sp>
      <p:graphicFrame>
        <p:nvGraphicFramePr>
          <p:cNvPr id="132099" name="Object 3"/>
          <p:cNvGraphicFramePr>
            <a:graphicFrameLocks noChangeAspect="1"/>
          </p:cNvGraphicFramePr>
          <p:nvPr/>
        </p:nvGraphicFramePr>
        <p:xfrm>
          <a:off x="0" y="609600"/>
          <a:ext cx="11785600" cy="620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44483" imgH="4315427" progId="PBrush">
                  <p:embed/>
                </p:oleObj>
              </mc:Choice>
              <mc:Fallback>
                <p:oleObj r:id="rId2" imgW="6144483" imgH="4315427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1785600" cy="62071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22" name="Object 2"/>
          <p:cNvGraphicFramePr>
            <a:graphicFrameLocks noChangeAspect="1"/>
          </p:cNvGraphicFramePr>
          <p:nvPr/>
        </p:nvGraphicFramePr>
        <p:xfrm>
          <a:off x="0" y="609600"/>
          <a:ext cx="11785600" cy="623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896798" imgH="4161905" progId="PBrush">
                  <p:embed/>
                </p:oleObj>
              </mc:Choice>
              <mc:Fallback>
                <p:oleObj r:id="rId2" imgW="5896798" imgH="4161905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1785600" cy="6238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25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1392238" y="61913"/>
            <a:ext cx="12192000" cy="609600"/>
          </a:xfrm>
        </p:spPr>
        <p:txBody>
          <a:bodyPr/>
          <a:lstStyle/>
          <a:p>
            <a:r>
              <a:rPr lang="zh-CN" altLang="en-US" sz="2400" b="1">
                <a:solidFill>
                  <a:srgbClr val="FF0000"/>
                </a:solidFill>
              </a:rPr>
              <a:t>形体分析：该组合体为上圆下方的切割式组合体</a:t>
            </a:r>
          </a:p>
        </p:txBody>
      </p:sp>
      <p:graphicFrame>
        <p:nvGraphicFramePr>
          <p:cNvPr id="133124" name="Object 4"/>
          <p:cNvGraphicFramePr>
            <a:graphicFrameLocks noChangeAspect="1"/>
          </p:cNvGraphicFramePr>
          <p:nvPr/>
        </p:nvGraphicFramePr>
        <p:xfrm>
          <a:off x="9145588" y="3962400"/>
          <a:ext cx="3046412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277057" imgH="4153480" progId="PBrush">
                  <p:embed/>
                </p:oleObj>
              </mc:Choice>
              <mc:Fallback>
                <p:oleObj r:id="rId4" imgW="3277057" imgH="4153480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5588" y="3962400"/>
                        <a:ext cx="3046412" cy="28956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4146" name="Object 2"/>
          <p:cNvGraphicFramePr>
            <a:graphicFrameLocks noChangeAspect="1"/>
          </p:cNvGraphicFramePr>
          <p:nvPr/>
        </p:nvGraphicFramePr>
        <p:xfrm>
          <a:off x="0" y="609600"/>
          <a:ext cx="11785600" cy="621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4466667" imgH="3142857" progId="PBrush">
                  <p:embed/>
                </p:oleObj>
              </mc:Choice>
              <mc:Fallback>
                <p:oleObj r:id="rId2" imgW="4466667" imgH="314285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1785600" cy="62198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47" name="Object 3"/>
          <p:cNvGraphicFramePr>
            <a:graphicFrameLocks noChangeAspect="1"/>
          </p:cNvGraphicFramePr>
          <p:nvPr/>
        </p:nvGraphicFramePr>
        <p:xfrm>
          <a:off x="8951913" y="3581400"/>
          <a:ext cx="3240087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600000" imgH="3505689" progId="PBrush">
                  <p:embed/>
                </p:oleObj>
              </mc:Choice>
              <mc:Fallback>
                <p:oleObj r:id="rId4" imgW="2600000" imgH="3505689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51913" y="3581400"/>
                        <a:ext cx="3240087" cy="32766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5170" name="Object 2"/>
          <p:cNvGraphicFramePr>
            <a:graphicFrameLocks noChangeAspect="1"/>
          </p:cNvGraphicFramePr>
          <p:nvPr/>
        </p:nvGraphicFramePr>
        <p:xfrm>
          <a:off x="0" y="609600"/>
          <a:ext cx="11785600" cy="623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52381" imgH="4342857" progId="PBrush">
                  <p:embed/>
                </p:oleObj>
              </mc:Choice>
              <mc:Fallback>
                <p:oleObj r:id="rId2" imgW="6152381" imgH="4342857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1785600" cy="6238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5171" name="Object 3"/>
          <p:cNvGraphicFramePr>
            <a:graphicFrameLocks noChangeAspect="1"/>
          </p:cNvGraphicFramePr>
          <p:nvPr/>
        </p:nvGraphicFramePr>
        <p:xfrm>
          <a:off x="9144000" y="3429000"/>
          <a:ext cx="3265488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476190" imgH="3467584" progId="PBrush">
                  <p:embed/>
                </p:oleObj>
              </mc:Choice>
              <mc:Fallback>
                <p:oleObj r:id="rId4" imgW="2476190" imgH="3467584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0" y="3429000"/>
                        <a:ext cx="3265488" cy="3429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8500" y="363538"/>
            <a:ext cx="2032000" cy="647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i="1" dirty="0">
                <a:solidFill>
                  <a:srgbClr val="0066CC"/>
                </a:solidFill>
                <a:latin typeface="Times New Roman" panose="02020603050405020304" pitchFamily="18" charset="0"/>
                <a:ea typeface="华文细黑" panose="02010600040101010101" pitchFamily="2" charset="-122"/>
                <a:cs typeface="Times New Roman" panose="02020603050405020304" pitchFamily="18" charset="0"/>
              </a:rPr>
              <a:t>本章目录</a:t>
            </a:r>
          </a:p>
        </p:txBody>
      </p:sp>
      <p:sp>
        <p:nvSpPr>
          <p:cNvPr id="17410" name="Rectangle 4"/>
          <p:cNvSpPr>
            <a:spLocks noChangeArrowheads="1"/>
          </p:cNvSpPr>
          <p:nvPr/>
        </p:nvSpPr>
        <p:spPr bwMode="auto">
          <a:xfrm>
            <a:off x="2103438" y="4414838"/>
            <a:ext cx="15684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>
                <a:latin typeface="华文细黑" charset="-122"/>
              </a:rPr>
              <a:t>直线运动模组</a:t>
            </a:r>
          </a:p>
        </p:txBody>
      </p:sp>
      <p:sp>
        <p:nvSpPr>
          <p:cNvPr id="17411" name="矩形 7"/>
          <p:cNvSpPr>
            <a:spLocks noChangeArrowheads="1"/>
          </p:cNvSpPr>
          <p:nvPr/>
        </p:nvSpPr>
        <p:spPr bwMode="auto">
          <a:xfrm>
            <a:off x="5321300" y="2360613"/>
            <a:ext cx="533400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000">
                <a:solidFill>
                  <a:srgbClr val="0D0D0D"/>
                </a:solidFill>
                <a:latin typeface="华文细黑" charset="-122"/>
              </a:rPr>
              <a:t>5.1</a:t>
            </a:r>
            <a:r>
              <a:rPr lang="zh-CN" altLang="en-US" sz="2000">
                <a:latin typeface="Calibri" pitchFamily="34" charset="0"/>
                <a:ea typeface="微软雅黑" pitchFamily="34" charset="-122"/>
              </a:rPr>
              <a:t>组合体的组合方式及其表面的过渡关系</a:t>
            </a:r>
            <a:endParaRPr lang="en-US" altLang="zh-CN" sz="2000">
              <a:latin typeface="Calibri" pitchFamily="34" charset="0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000">
                <a:latin typeface="Calibri" pitchFamily="34" charset="0"/>
                <a:ea typeface="微软雅黑" pitchFamily="34" charset="-122"/>
              </a:rPr>
              <a:t>5.2 </a:t>
            </a:r>
            <a:r>
              <a:rPr lang="zh-CN" altLang="en-US" sz="2000">
                <a:latin typeface="Calibri" pitchFamily="34" charset="0"/>
                <a:ea typeface="微软雅黑" pitchFamily="34" charset="-122"/>
              </a:rPr>
              <a:t>组合体视图的画法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en-US" sz="2000">
                <a:latin typeface="Calibri" pitchFamily="34" charset="0"/>
                <a:ea typeface="微软雅黑" pitchFamily="34" charset="-122"/>
              </a:rPr>
              <a:t>5.3 组合体视图的阅读</a:t>
            </a:r>
            <a:endParaRPr lang="en-US" altLang="zh-CN" sz="2000">
              <a:latin typeface="Calibri" pitchFamily="34" charset="0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zh-CN" sz="2000">
                <a:latin typeface="Calibri" pitchFamily="34" charset="0"/>
                <a:ea typeface="微软雅黑" pitchFamily="34" charset="-122"/>
              </a:rPr>
              <a:t>5.4 组合体的尺寸标注</a:t>
            </a:r>
          </a:p>
        </p:txBody>
      </p:sp>
      <p:sp>
        <p:nvSpPr>
          <p:cNvPr id="17412" name="矩形 9"/>
          <p:cNvSpPr>
            <a:spLocks noChangeArrowheads="1"/>
          </p:cNvSpPr>
          <p:nvPr/>
        </p:nvSpPr>
        <p:spPr bwMode="auto">
          <a:xfrm>
            <a:off x="9771063" y="1855788"/>
            <a:ext cx="1938337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400" b="1" i="1">
                <a:solidFill>
                  <a:srgbClr val="FF6666"/>
                </a:solidFill>
                <a:latin typeface="华文细黑" charset="-122"/>
              </a:rPr>
              <a:t>Catalogues</a:t>
            </a:r>
            <a:endParaRPr lang="zh-CN" altLang="en-US" sz="2400" b="1" i="1">
              <a:solidFill>
                <a:srgbClr val="FF6666"/>
              </a:solidFill>
              <a:latin typeface="华文细黑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rot="16200000" flipH="1">
            <a:off x="10755313" y="3211513"/>
            <a:ext cx="1601787" cy="1587"/>
          </a:xfrm>
          <a:prstGeom prst="line">
            <a:avLst/>
          </a:prstGeom>
          <a:ln>
            <a:solidFill>
              <a:srgbClr val="FF666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446713" y="2105025"/>
            <a:ext cx="4284662" cy="0"/>
          </a:xfrm>
          <a:prstGeom prst="line">
            <a:avLst/>
          </a:prstGeom>
          <a:ln>
            <a:solidFill>
              <a:srgbClr val="FF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timgsa.baidu.com/timg?image&amp;quality=80&amp;size=b9999_10000&amp;sec=1526293653195&amp;di=f1f6d7d4e37c47636bcf3f65255bd744&amp;imgtype=0&amp;src=http%3A%2F%2Fimg3.qjy168.com%2Fprovide%2F2014%2F04%2F16%2F5507121_20140416091318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52538" y="2146300"/>
            <a:ext cx="3192462" cy="2127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6194" name="Object 2"/>
          <p:cNvGraphicFramePr>
            <a:graphicFrameLocks noChangeAspect="1"/>
          </p:cNvGraphicFramePr>
          <p:nvPr/>
        </p:nvGraphicFramePr>
        <p:xfrm>
          <a:off x="0" y="609600"/>
          <a:ext cx="11785600" cy="623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990476" imgH="4229690" progId="PBrush">
                  <p:embed/>
                </p:oleObj>
              </mc:Choice>
              <mc:Fallback>
                <p:oleObj r:id="rId2" imgW="5990476" imgH="4229690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09600"/>
                        <a:ext cx="11785600" cy="62388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5" name="Object 3"/>
          <p:cNvGraphicFramePr>
            <a:graphicFrameLocks noChangeAspect="1"/>
          </p:cNvGraphicFramePr>
          <p:nvPr/>
        </p:nvGraphicFramePr>
        <p:xfrm>
          <a:off x="9182100" y="3686175"/>
          <a:ext cx="3009900" cy="317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257740" imgH="3172268" progId="PBrush">
                  <p:embed/>
                </p:oleObj>
              </mc:Choice>
              <mc:Fallback>
                <p:oleObj r:id="rId4" imgW="2257740" imgH="3172268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82100" y="3686175"/>
                        <a:ext cx="3009900" cy="31718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44500" y="203200"/>
            <a:ext cx="12192000" cy="765175"/>
          </a:xfrm>
        </p:spPr>
        <p:txBody>
          <a:bodyPr/>
          <a:lstStyle/>
          <a:p>
            <a:r>
              <a:rPr lang="en-US" altLang="zh-CN" sz="3600" b="1" i="1">
                <a:solidFill>
                  <a:srgbClr val="0066CC"/>
                </a:solidFill>
                <a:latin typeface="Times New Roman" pitchFamily="18" charset="0"/>
                <a:cs typeface="Times New Roman" pitchFamily="18" charset="0"/>
              </a:rPr>
              <a:t>4-4 </a:t>
            </a:r>
            <a:r>
              <a:rPr lang="zh-CN" altLang="en-US" sz="3600" b="1" i="1">
                <a:solidFill>
                  <a:srgbClr val="0066CC"/>
                </a:solidFill>
                <a:latin typeface="Times New Roman" pitchFamily="18" charset="0"/>
                <a:cs typeface="Times New Roman" pitchFamily="18" charset="0"/>
              </a:rPr>
              <a:t>组合体尺寸注法</a:t>
            </a:r>
          </a:p>
        </p:txBody>
      </p:sp>
      <p:sp>
        <p:nvSpPr>
          <p:cNvPr id="137219" name="Text Box 3"/>
          <p:cNvSpPr txBox="1">
            <a:spLocks noChangeArrowheads="1"/>
          </p:cNvSpPr>
          <p:nvPr/>
        </p:nvSpPr>
        <p:spPr bwMode="auto">
          <a:xfrm>
            <a:off x="431800" y="2349500"/>
            <a:ext cx="9448800" cy="326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组合体尺寸标注应做到：</a:t>
            </a:r>
          </a:p>
          <a:p>
            <a:endParaRPr lang="zh-CN" altLang="en-US" sz="2000" b="1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zh-CN" altLang="en-US" sz="2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正确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所注写的尺寸不仅数值正确，而且要符合国家标准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机械制图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中有关尺寸注法的规定。</a:t>
            </a:r>
          </a:p>
          <a:p>
            <a:pPr algn="just"/>
            <a:endParaRPr lang="zh-CN" altLang="en-US" sz="2000" b="1">
              <a:solidFill>
                <a:srgbClr val="6633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/>
            <a:r>
              <a:rPr lang="zh-CN" altLang="en-US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zh-CN" altLang="en-US" sz="2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完整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尺寸必须注写齐全，不要遗漏，不应重复。</a:t>
            </a:r>
          </a:p>
          <a:p>
            <a:pPr algn="just"/>
            <a:endParaRPr lang="zh-CN" altLang="en-US" sz="2000" b="1">
              <a:solidFill>
                <a:srgbClr val="6633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/>
            <a:r>
              <a:rPr lang="zh-CN" altLang="en-US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2000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zh-CN" altLang="en-US" sz="2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清晰</a:t>
            </a:r>
            <a:r>
              <a:rPr lang="en-US" altLang="zh-CN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尺寸布置要整齐、清晰，同一形体的尺寸注写要相对集中，便于看图。</a:t>
            </a:r>
          </a:p>
          <a:p>
            <a:pPr algn="just"/>
            <a:endParaRPr lang="zh-CN" altLang="en-US" sz="2000" b="1">
              <a:solidFill>
                <a:srgbClr val="6633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7220" name="Text Box 4"/>
          <p:cNvSpPr txBox="1">
            <a:spLocks noChangeArrowheads="1"/>
          </p:cNvSpPr>
          <p:nvPr/>
        </p:nvSpPr>
        <p:spPr bwMode="auto">
          <a:xfrm>
            <a:off x="571500" y="1092200"/>
            <a:ext cx="94488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视图只表示组合体的形状，各个形体的真实大小以及相对位置则要靠尺寸来确定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7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7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19" grpId="0" autoUpdateAnimBg="0"/>
      <p:bldP spid="137220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487488" y="0"/>
            <a:ext cx="12192000" cy="685800"/>
          </a:xfrm>
        </p:spPr>
        <p:txBody>
          <a:bodyPr/>
          <a:lstStyle/>
          <a:p>
            <a:r>
              <a:rPr lang="zh-CN" altLang="en-US" sz="2800">
                <a:ea typeface="华文行楷" pitchFamily="2" charset="-122"/>
              </a:rPr>
              <a:t>一、基本形体的尺寸标注</a:t>
            </a:r>
          </a:p>
        </p:txBody>
      </p:sp>
      <p:sp>
        <p:nvSpPr>
          <p:cNvPr id="138246" name="Text Box 3"/>
          <p:cNvSpPr txBox="1">
            <a:spLocks noChangeArrowheads="1"/>
          </p:cNvSpPr>
          <p:nvPr/>
        </p:nvSpPr>
        <p:spPr bwMode="auto">
          <a:xfrm>
            <a:off x="527050" y="668338"/>
            <a:ext cx="50879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400" b="1">
                <a:latin typeface="楷体_GB2312" pitchFamily="49" charset="-122"/>
              </a:rPr>
              <a:t>1.</a:t>
            </a:r>
            <a:r>
              <a:rPr lang="zh-CN" altLang="en-US" sz="2400" b="1">
                <a:latin typeface="楷体_GB2312" pitchFamily="49" charset="-122"/>
              </a:rPr>
              <a:t>回转体及平面体</a:t>
            </a:r>
          </a:p>
        </p:txBody>
      </p:sp>
      <p:graphicFrame>
        <p:nvGraphicFramePr>
          <p:cNvPr id="138244" name="Object 4"/>
          <p:cNvGraphicFramePr>
            <a:graphicFrameLocks/>
          </p:cNvGraphicFramePr>
          <p:nvPr/>
        </p:nvGraphicFramePr>
        <p:xfrm>
          <a:off x="571500" y="1068388"/>
          <a:ext cx="11049000" cy="480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0" imgH="0" progId="PBrush">
                  <p:embed/>
                </p:oleObj>
              </mc:Choice>
              <mc:Fallback>
                <p:oleObj r:id="rId2" imgW="0" imgH="0" progId="PBrush">
                  <p:embed/>
                  <p:pic>
                    <p:nvPicPr>
                      <p:cNvPr id="0" name="Picture 4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1068388"/>
                        <a:ext cx="11049000" cy="48085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487488" y="0"/>
            <a:ext cx="12192000" cy="685800"/>
          </a:xfrm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sz="2400" b="1">
                <a:latin typeface="楷体_GB2312" pitchFamily="49" charset="-122"/>
              </a:rPr>
              <a:t>2.</a:t>
            </a:r>
            <a:r>
              <a:rPr lang="zh-CN" altLang="en-US" sz="2400" b="1">
                <a:latin typeface="楷体_GB2312" pitchFamily="49" charset="-122"/>
              </a:rPr>
              <a:t>切割体与相贯体的尺寸标注</a:t>
            </a:r>
          </a:p>
        </p:txBody>
      </p:sp>
      <p:graphicFrame>
        <p:nvGraphicFramePr>
          <p:cNvPr id="139267" name="Object 3"/>
          <p:cNvGraphicFramePr>
            <a:graphicFrameLocks noChangeAspect="1"/>
          </p:cNvGraphicFramePr>
          <p:nvPr/>
        </p:nvGraphicFramePr>
        <p:xfrm>
          <a:off x="1219200" y="914400"/>
          <a:ext cx="9448800" cy="559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4791744" imgH="3780952" progId="PBrush">
                  <p:embed/>
                </p:oleObj>
              </mc:Choice>
              <mc:Fallback>
                <p:oleObj r:id="rId2" imgW="4791744" imgH="3780952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914400"/>
                        <a:ext cx="9448800" cy="55927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9269" name="Group 4"/>
          <p:cNvGrpSpPr>
            <a:grpSpLocks/>
          </p:cNvGrpSpPr>
          <p:nvPr/>
        </p:nvGrpSpPr>
        <p:grpSpPr bwMode="auto">
          <a:xfrm>
            <a:off x="6254750" y="5462588"/>
            <a:ext cx="1824038" cy="73025"/>
            <a:chOff x="0" y="0"/>
            <a:chExt cx="770" cy="0"/>
          </a:xfrm>
        </p:grpSpPr>
        <p:sp>
          <p:nvSpPr>
            <p:cNvPr id="139280" name="Line 5"/>
            <p:cNvSpPr>
              <a:spLocks noChangeShapeType="1"/>
            </p:cNvSpPr>
            <p:nvPr/>
          </p:nvSpPr>
          <p:spPr bwMode="auto">
            <a:xfrm>
              <a:off x="0" y="0"/>
              <a:ext cx="31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9281" name="Line 6"/>
            <p:cNvSpPr>
              <a:spLocks noChangeShapeType="1"/>
            </p:cNvSpPr>
            <p:nvPr/>
          </p:nvSpPr>
          <p:spPr bwMode="auto">
            <a:xfrm>
              <a:off x="363" y="0"/>
              <a:ext cx="4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9282" name="Line 7"/>
            <p:cNvSpPr>
              <a:spLocks noChangeShapeType="1"/>
            </p:cNvSpPr>
            <p:nvPr/>
          </p:nvSpPr>
          <p:spPr bwMode="auto">
            <a:xfrm>
              <a:off x="453" y="0"/>
              <a:ext cx="31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39270" name="Line 8"/>
          <p:cNvSpPr>
            <a:spLocks noChangeShapeType="1"/>
          </p:cNvSpPr>
          <p:nvPr/>
        </p:nvSpPr>
        <p:spPr bwMode="auto">
          <a:xfrm>
            <a:off x="7169150" y="4627563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1" name="Line 9"/>
          <p:cNvSpPr>
            <a:spLocks noChangeShapeType="1"/>
          </p:cNvSpPr>
          <p:nvPr/>
        </p:nvSpPr>
        <p:spPr bwMode="auto">
          <a:xfrm>
            <a:off x="7345363" y="3068638"/>
            <a:ext cx="16319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2" name="Line 10"/>
          <p:cNvSpPr>
            <a:spLocks noChangeShapeType="1"/>
          </p:cNvSpPr>
          <p:nvPr/>
        </p:nvSpPr>
        <p:spPr bwMode="auto">
          <a:xfrm>
            <a:off x="8164513" y="2492375"/>
            <a:ext cx="0" cy="936625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3" name="Line 11"/>
          <p:cNvSpPr>
            <a:spLocks noChangeShapeType="1"/>
          </p:cNvSpPr>
          <p:nvPr/>
        </p:nvSpPr>
        <p:spPr bwMode="auto">
          <a:xfrm>
            <a:off x="4972050" y="3068638"/>
            <a:ext cx="14557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4" name="Line 12"/>
          <p:cNvSpPr>
            <a:spLocks noChangeShapeType="1"/>
          </p:cNvSpPr>
          <p:nvPr/>
        </p:nvSpPr>
        <p:spPr bwMode="auto">
          <a:xfrm>
            <a:off x="5695950" y="2505075"/>
            <a:ext cx="0" cy="1081088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5" name="Line 13"/>
          <p:cNvSpPr>
            <a:spLocks noChangeShapeType="1"/>
          </p:cNvSpPr>
          <p:nvPr/>
        </p:nvSpPr>
        <p:spPr bwMode="auto">
          <a:xfrm>
            <a:off x="5713413" y="1281113"/>
            <a:ext cx="0" cy="936625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6" name="Line 14"/>
          <p:cNvSpPr>
            <a:spLocks noChangeShapeType="1"/>
          </p:cNvSpPr>
          <p:nvPr/>
        </p:nvSpPr>
        <p:spPr bwMode="auto">
          <a:xfrm>
            <a:off x="8147050" y="1138238"/>
            <a:ext cx="0" cy="935037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7" name="Line 15"/>
          <p:cNvSpPr>
            <a:spLocks noChangeShapeType="1"/>
          </p:cNvSpPr>
          <p:nvPr/>
        </p:nvSpPr>
        <p:spPr bwMode="auto">
          <a:xfrm>
            <a:off x="3373438" y="5732463"/>
            <a:ext cx="16319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8" name="Line 16"/>
          <p:cNvSpPr>
            <a:spLocks noChangeShapeType="1"/>
          </p:cNvSpPr>
          <p:nvPr/>
        </p:nvSpPr>
        <p:spPr bwMode="auto">
          <a:xfrm>
            <a:off x="4210050" y="5084763"/>
            <a:ext cx="0" cy="1296987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9279" name="Line 17"/>
          <p:cNvSpPr>
            <a:spLocks noChangeShapeType="1"/>
          </p:cNvSpPr>
          <p:nvPr/>
        </p:nvSpPr>
        <p:spPr bwMode="auto">
          <a:xfrm>
            <a:off x="4210050" y="4221163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2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296988" y="0"/>
            <a:ext cx="12192000" cy="685800"/>
          </a:xfrm>
        </p:spPr>
        <p:txBody>
          <a:bodyPr/>
          <a:lstStyle/>
          <a:p>
            <a:r>
              <a:rPr lang="en-US" altLang="zh-CN" sz="2400" b="1">
                <a:latin typeface="楷体_GB2312" pitchFamily="49" charset="-122"/>
              </a:rPr>
              <a:t>3.</a:t>
            </a:r>
            <a:r>
              <a:rPr lang="zh-CN" altLang="en-US" sz="2400" b="1">
                <a:latin typeface="楷体_GB2312" pitchFamily="49" charset="-122"/>
              </a:rPr>
              <a:t>不同形状板的尺寸标注</a:t>
            </a:r>
          </a:p>
        </p:txBody>
      </p:sp>
      <p:graphicFrame>
        <p:nvGraphicFramePr>
          <p:cNvPr id="140291" name="Object 3"/>
          <p:cNvGraphicFramePr>
            <a:graphicFrameLocks noChangeAspect="1"/>
          </p:cNvGraphicFramePr>
          <p:nvPr/>
        </p:nvGraphicFramePr>
        <p:xfrm>
          <a:off x="304800" y="990600"/>
          <a:ext cx="11074400" cy="561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409524" imgH="4334480" progId="PBrush">
                  <p:embed/>
                </p:oleObj>
              </mc:Choice>
              <mc:Fallback>
                <p:oleObj r:id="rId2" imgW="6409524" imgH="4334480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990600"/>
                        <a:ext cx="11074400" cy="56165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290638" y="150813"/>
            <a:ext cx="7153275" cy="685800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zh-CN" altLang="en-US" sz="2400" b="1">
                <a:latin typeface="微软雅黑" pitchFamily="34" charset="-122"/>
                <a:ea typeface="华文行楷" pitchFamily="2" charset="-122"/>
              </a:rPr>
              <a:t>二、尺寸分类和尺寸基准</a:t>
            </a:r>
          </a:p>
        </p:txBody>
      </p:sp>
      <p:sp>
        <p:nvSpPr>
          <p:cNvPr id="141315" name="Text Box 3"/>
          <p:cNvSpPr txBox="1">
            <a:spLocks noChangeArrowheads="1"/>
          </p:cNvSpPr>
          <p:nvPr/>
        </p:nvSpPr>
        <p:spPr bwMode="auto">
          <a:xfrm>
            <a:off x="239713" y="1557338"/>
            <a:ext cx="11582400" cy="2574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zh-CN" altLang="en-US" sz="240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⑴ 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定形尺寸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表明组合体各组成部分形状大小的尺寸。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       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⑵ 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定位尺寸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表明各基本形体之间的相对位置尺寸。</a:t>
            </a:r>
          </a:p>
          <a:p>
            <a:pPr>
              <a:spcBef>
                <a:spcPct val="20000"/>
              </a:spcBef>
            </a:pPr>
            <a:endParaRPr lang="zh-CN" altLang="en-US" sz="2400" b="1"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ct val="20000"/>
              </a:spcBef>
            </a:pP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⑶ 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总体尺寸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表明组合体的总长、总宽、总高尺寸。</a:t>
            </a:r>
          </a:p>
        </p:txBody>
      </p:sp>
      <p:sp>
        <p:nvSpPr>
          <p:cNvPr id="141316" name="Text Box 4"/>
          <p:cNvSpPr txBox="1">
            <a:spLocks noChangeArrowheads="1"/>
          </p:cNvSpPr>
          <p:nvPr/>
        </p:nvSpPr>
        <p:spPr bwMode="auto">
          <a:xfrm>
            <a:off x="719138" y="1196975"/>
            <a:ext cx="28813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尺寸分类</a:t>
            </a:r>
          </a:p>
        </p:txBody>
      </p:sp>
      <p:sp>
        <p:nvSpPr>
          <p:cNvPr id="141317" name="Text Box 5"/>
          <p:cNvSpPr txBox="1">
            <a:spLocks noChangeArrowheads="1"/>
          </p:cNvSpPr>
          <p:nvPr/>
        </p:nvSpPr>
        <p:spPr bwMode="auto">
          <a:xfrm>
            <a:off x="239713" y="4627563"/>
            <a:ext cx="115824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2400" b="1"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尺寸基准</a:t>
            </a:r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</a:t>
            </a:r>
          </a:p>
          <a:p>
            <a:endParaRPr lang="zh-CN" altLang="en-US" sz="2400" b="1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           确定尺寸位置的几何元素称为尺寸基准。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4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1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1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1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1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314" grpId="0" build="p" autoUpdateAnimBg="0"/>
      <p:bldP spid="141315" grpId="0" autoUpdateAnimBg="0"/>
      <p:bldP spid="141316" grpId="0" autoUpdateAnimBg="0"/>
      <p:bldP spid="14131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338" name="Group 2"/>
          <p:cNvGrpSpPr>
            <a:grpSpLocks noChangeAspect="1"/>
          </p:cNvGrpSpPr>
          <p:nvPr/>
        </p:nvGrpSpPr>
        <p:grpSpPr bwMode="auto">
          <a:xfrm>
            <a:off x="0" y="685800"/>
            <a:ext cx="12192000" cy="6172200"/>
            <a:chOff x="0" y="0"/>
            <a:chExt cx="5760" cy="3888"/>
          </a:xfrm>
        </p:grpSpPr>
        <p:graphicFrame>
          <p:nvGraphicFramePr>
            <p:cNvPr id="142339" name="Object 3"/>
            <p:cNvGraphicFramePr>
              <a:graphicFrameLocks noChangeAspect="1"/>
            </p:cNvGraphicFramePr>
            <p:nvPr/>
          </p:nvGraphicFramePr>
          <p:xfrm>
            <a:off x="0" y="0"/>
            <a:ext cx="5040" cy="36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6009524" imgH="4352381" progId="PBrush">
                    <p:embed/>
                  </p:oleObj>
                </mc:Choice>
                <mc:Fallback>
                  <p:oleObj r:id="rId2" imgW="6009524" imgH="4352381" progId="PBrush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5040" cy="3650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2340" name="Object 4"/>
            <p:cNvGraphicFramePr>
              <a:graphicFrameLocks noChangeAspect="1"/>
            </p:cNvGraphicFramePr>
            <p:nvPr/>
          </p:nvGraphicFramePr>
          <p:xfrm>
            <a:off x="3338" y="1898"/>
            <a:ext cx="2422" cy="199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4" imgW="5706272" imgH="4590476" progId="PBrush">
                    <p:embed/>
                  </p:oleObj>
                </mc:Choice>
                <mc:Fallback>
                  <p:oleObj r:id="rId4" imgW="5706272" imgH="4590476" progId="PBrush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38" y="1898"/>
                          <a:ext cx="2422" cy="1990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42341" name="Object 5"/>
          <p:cNvGraphicFramePr>
            <a:graphicFrameLocks noChangeAspect="1"/>
          </p:cNvGraphicFramePr>
          <p:nvPr/>
        </p:nvGraphicFramePr>
        <p:xfrm>
          <a:off x="7112000" y="3798888"/>
          <a:ext cx="5080000" cy="305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5942857" imgH="4772691" progId="PBrush">
                  <p:embed/>
                </p:oleObj>
              </mc:Choice>
              <mc:Fallback>
                <p:oleObj r:id="rId6" imgW="5942857" imgH="4772691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2000" y="3798888"/>
                        <a:ext cx="5080000" cy="3059112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2342" name="AutoShape 6"/>
          <p:cNvSpPr>
            <a:spLocks noChangeArrowheads="1"/>
          </p:cNvSpPr>
          <p:nvPr/>
        </p:nvSpPr>
        <p:spPr bwMode="auto">
          <a:xfrm>
            <a:off x="3048000" y="3048000"/>
            <a:ext cx="1625600" cy="457200"/>
          </a:xfrm>
          <a:prstGeom prst="wedgeRectCallout">
            <a:avLst>
              <a:gd name="adj1" fmla="val 90755"/>
              <a:gd name="adj2" fmla="val -127083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长度方向基准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A</a:t>
            </a:r>
          </a:p>
        </p:txBody>
      </p:sp>
      <p:sp>
        <p:nvSpPr>
          <p:cNvPr id="142343" name="AutoShape 7"/>
          <p:cNvSpPr>
            <a:spLocks noChangeArrowheads="1"/>
          </p:cNvSpPr>
          <p:nvPr/>
        </p:nvSpPr>
        <p:spPr bwMode="auto">
          <a:xfrm>
            <a:off x="7518400" y="3505200"/>
            <a:ext cx="1625600" cy="457200"/>
          </a:xfrm>
          <a:prstGeom prst="wedgeRectCallout">
            <a:avLst>
              <a:gd name="adj1" fmla="val 27213"/>
              <a:gd name="adj2" fmla="val 253472"/>
            </a:avLst>
          </a:prstGeom>
          <a:solidFill>
            <a:srgbClr val="FFCC0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宽度方向基准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B</a:t>
            </a:r>
          </a:p>
        </p:txBody>
      </p:sp>
      <p:sp>
        <p:nvSpPr>
          <p:cNvPr id="142344" name="AutoShape 8"/>
          <p:cNvSpPr>
            <a:spLocks noChangeArrowheads="1"/>
          </p:cNvSpPr>
          <p:nvPr/>
        </p:nvSpPr>
        <p:spPr bwMode="auto">
          <a:xfrm>
            <a:off x="9550400" y="914400"/>
            <a:ext cx="1625600" cy="533400"/>
          </a:xfrm>
          <a:prstGeom prst="wedgeRectCallout">
            <a:avLst>
              <a:gd name="adj1" fmla="val -147787"/>
              <a:gd name="adj2" fmla="val 43454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宽度方向基准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B</a:t>
            </a:r>
          </a:p>
        </p:txBody>
      </p:sp>
      <p:sp>
        <p:nvSpPr>
          <p:cNvPr id="142345" name="AutoShape 9"/>
          <p:cNvSpPr>
            <a:spLocks noChangeArrowheads="1"/>
          </p:cNvSpPr>
          <p:nvPr/>
        </p:nvSpPr>
        <p:spPr bwMode="auto">
          <a:xfrm>
            <a:off x="9245600" y="6400800"/>
            <a:ext cx="1625600" cy="457200"/>
          </a:xfrm>
          <a:prstGeom prst="wedgeRectCallout">
            <a:avLst>
              <a:gd name="adj1" fmla="val 45963"/>
              <a:gd name="adj2" fmla="val -146528"/>
            </a:avLst>
          </a:prstGeom>
          <a:solidFill>
            <a:srgbClr val="FFCC0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长度方向基准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A</a:t>
            </a:r>
          </a:p>
        </p:txBody>
      </p:sp>
      <p:sp>
        <p:nvSpPr>
          <p:cNvPr id="142346" name="AutoShape 10"/>
          <p:cNvSpPr>
            <a:spLocks noChangeArrowheads="1"/>
          </p:cNvSpPr>
          <p:nvPr/>
        </p:nvSpPr>
        <p:spPr bwMode="auto">
          <a:xfrm>
            <a:off x="334963" y="3068638"/>
            <a:ext cx="1625600" cy="457200"/>
          </a:xfrm>
          <a:prstGeom prst="wedgeRectCallout">
            <a:avLst>
              <a:gd name="adj1" fmla="val 66796"/>
              <a:gd name="adj2" fmla="val -149306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高度方向基准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C</a:t>
            </a:r>
          </a:p>
        </p:txBody>
      </p:sp>
      <p:sp>
        <p:nvSpPr>
          <p:cNvPr id="142347" name="AutoShape 11"/>
          <p:cNvSpPr>
            <a:spLocks noChangeArrowheads="1"/>
          </p:cNvSpPr>
          <p:nvPr/>
        </p:nvSpPr>
        <p:spPr bwMode="auto">
          <a:xfrm>
            <a:off x="4876800" y="6096000"/>
            <a:ext cx="1625600" cy="457200"/>
          </a:xfrm>
          <a:prstGeom prst="wedgeRectCallout">
            <a:avLst>
              <a:gd name="adj1" fmla="val 108463"/>
              <a:gd name="adj2" fmla="val -32639"/>
            </a:avLst>
          </a:prstGeom>
          <a:solidFill>
            <a:srgbClr val="FFCC0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sz="1600" b="1">
                <a:solidFill>
                  <a:srgbClr val="FF0000"/>
                </a:solidFill>
                <a:latin typeface="楷体_GB2312" pitchFamily="49" charset="-122"/>
              </a:rPr>
              <a:t>高度方向基准</a:t>
            </a:r>
            <a:r>
              <a:rPr lang="en-US" altLang="zh-CN" sz="1600" b="1" i="1">
                <a:solidFill>
                  <a:srgbClr val="FF0000"/>
                </a:solidFill>
                <a:latin typeface="楷体_GB2312" pitchFamily="49" charset="-122"/>
              </a:rPr>
              <a:t>C</a:t>
            </a:r>
          </a:p>
        </p:txBody>
      </p:sp>
      <p:sp>
        <p:nvSpPr>
          <p:cNvPr id="142349" name="Rectangle 12"/>
          <p:cNvSpPr>
            <a:spLocks noGrp="1" noChangeArrowheads="1"/>
          </p:cNvSpPr>
          <p:nvPr>
            <p:ph type="ctrTitle" idx="4294967295"/>
          </p:nvPr>
        </p:nvSpPr>
        <p:spPr>
          <a:xfrm>
            <a:off x="1487488" y="0"/>
            <a:ext cx="12192000" cy="685800"/>
          </a:xfrm>
        </p:spPr>
        <p:txBody>
          <a:bodyPr/>
          <a:lstStyle/>
          <a:p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尺寸基准选择与定位尺寸示例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2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2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2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2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42" grpId="0" animBg="1" autoUpdateAnimBg="0"/>
      <p:bldP spid="142343" grpId="0" animBg="1" autoUpdateAnimBg="0"/>
      <p:bldP spid="142344" grpId="0" animBg="1" autoUpdateAnimBg="0"/>
      <p:bldP spid="142345" grpId="0" animBg="1" autoUpdateAnimBg="0"/>
      <p:bldP spid="142346" grpId="0" animBg="1" autoUpdateAnimBg="0"/>
      <p:bldP spid="142347" grpId="0" animBg="1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392238" y="79375"/>
            <a:ext cx="12192000" cy="685800"/>
          </a:xfrm>
        </p:spPr>
        <p:txBody>
          <a:bodyPr/>
          <a:lstStyle/>
          <a:p>
            <a:r>
              <a:rPr lang="zh-CN" altLang="en-US" sz="2800">
                <a:ea typeface="华文行楷" pitchFamily="2" charset="-122"/>
              </a:rPr>
              <a:t>三、尺寸的清晰布置</a:t>
            </a:r>
          </a:p>
        </p:txBody>
      </p:sp>
      <p:sp>
        <p:nvSpPr>
          <p:cNvPr id="143363" name="Text Box 3"/>
          <p:cNvSpPr txBox="1">
            <a:spLocks noChangeArrowheads="1"/>
          </p:cNvSpPr>
          <p:nvPr/>
        </p:nvSpPr>
        <p:spPr bwMode="auto">
          <a:xfrm>
            <a:off x="623888" y="908050"/>
            <a:ext cx="487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0099FF"/>
                </a:solidFill>
              </a:rPr>
              <a:t>尺寸注在特征视图上</a:t>
            </a:r>
          </a:p>
        </p:txBody>
      </p:sp>
      <p:graphicFrame>
        <p:nvGraphicFramePr>
          <p:cNvPr id="143364" name="Object 4"/>
          <p:cNvGraphicFramePr>
            <a:graphicFrameLocks noChangeAspect="1"/>
          </p:cNvGraphicFramePr>
          <p:nvPr/>
        </p:nvGraphicFramePr>
        <p:xfrm>
          <a:off x="1487488" y="1539875"/>
          <a:ext cx="8159750" cy="4710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142857" imgH="50104762" progId="PBrush">
                  <p:embed/>
                </p:oleObj>
              </mc:Choice>
              <mc:Fallback>
                <p:oleObj r:id="rId2" imgW="34142857" imgH="50104762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173" t="2843" r="50574" b="73438"/>
                      <a:stretch>
                        <a:fillRect/>
                      </a:stretch>
                    </p:blipFill>
                    <p:spPr bwMode="auto">
                      <a:xfrm>
                        <a:off x="1487488" y="1539875"/>
                        <a:ext cx="8159750" cy="471011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3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63" grpId="0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Text Box 2"/>
          <p:cNvSpPr txBox="1">
            <a:spLocks noChangeArrowheads="1"/>
          </p:cNvSpPr>
          <p:nvPr/>
        </p:nvSpPr>
        <p:spPr bwMode="auto">
          <a:xfrm>
            <a:off x="1392238" y="188913"/>
            <a:ext cx="57594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3399FF"/>
                </a:solidFill>
              </a:rPr>
              <a:t>同轴圆柱直径注在非圆视图上</a:t>
            </a:r>
          </a:p>
        </p:txBody>
      </p:sp>
      <p:graphicFrame>
        <p:nvGraphicFramePr>
          <p:cNvPr id="144387" name="Object 3"/>
          <p:cNvGraphicFramePr>
            <a:graphicFrameLocks noChangeAspect="1"/>
          </p:cNvGraphicFramePr>
          <p:nvPr/>
        </p:nvGraphicFramePr>
        <p:xfrm>
          <a:off x="1103313" y="1196975"/>
          <a:ext cx="9793287" cy="444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142857" imgH="50104762" progId="PBrush">
                  <p:embed/>
                </p:oleObj>
              </mc:Choice>
              <mc:Fallback>
                <p:oleObj r:id="rId2" imgW="34142857" imgH="50104762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2208" t="3404" r="5562" b="79187"/>
                      <a:stretch>
                        <a:fillRect/>
                      </a:stretch>
                    </p:blipFill>
                    <p:spPr bwMode="auto">
                      <a:xfrm>
                        <a:off x="1103313" y="1196975"/>
                        <a:ext cx="9793287" cy="444500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4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86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Text Box 2"/>
          <p:cNvSpPr txBox="1">
            <a:spLocks noChangeArrowheads="1"/>
          </p:cNvSpPr>
          <p:nvPr/>
        </p:nvSpPr>
        <p:spPr bwMode="auto">
          <a:xfrm>
            <a:off x="1168400" y="188913"/>
            <a:ext cx="103044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3399FF"/>
                </a:solidFill>
              </a:rPr>
              <a:t>大小尺寸应顺序排列         尺寸交叉标注不好</a:t>
            </a:r>
          </a:p>
        </p:txBody>
      </p:sp>
      <p:graphicFrame>
        <p:nvGraphicFramePr>
          <p:cNvPr id="145411" name="Object 3"/>
          <p:cNvGraphicFramePr>
            <a:graphicFrameLocks noChangeAspect="1"/>
          </p:cNvGraphicFramePr>
          <p:nvPr/>
        </p:nvGraphicFramePr>
        <p:xfrm>
          <a:off x="1871663" y="1125538"/>
          <a:ext cx="8543925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142857" imgH="50104762" progId="PBrush">
                  <p:embed/>
                </p:oleObj>
              </mc:Choice>
              <mc:Fallback>
                <p:oleObj r:id="rId2" imgW="34142857" imgH="50104762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9426" t="30118" r="5415" b="45683"/>
                      <a:stretch>
                        <a:fillRect/>
                      </a:stretch>
                    </p:blipFill>
                    <p:spPr bwMode="auto">
                      <a:xfrm>
                        <a:off x="1871663" y="1125538"/>
                        <a:ext cx="8543925" cy="5040312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fol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5412" name="AutoShape 4"/>
          <p:cNvSpPr>
            <a:spLocks noChangeArrowheads="1"/>
          </p:cNvSpPr>
          <p:nvPr/>
        </p:nvSpPr>
        <p:spPr bwMode="auto">
          <a:xfrm>
            <a:off x="719138" y="2708275"/>
            <a:ext cx="1917700" cy="576263"/>
          </a:xfrm>
          <a:prstGeom prst="wedgeRoundRectCallout">
            <a:avLst>
              <a:gd name="adj1" fmla="val 97352"/>
              <a:gd name="adj2" fmla="val 47796"/>
              <a:gd name="adj3" fmla="val 16667"/>
            </a:avLst>
          </a:prstGeom>
          <a:gradFill rotWithShape="1">
            <a:gsLst>
              <a:gs pos="0">
                <a:srgbClr val="FF0000">
                  <a:alpha val="40999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b="1">
                <a:latin typeface="ISOCP" pitchFamily="2" charset="0"/>
              </a:rPr>
              <a:t>交叉不好</a:t>
            </a:r>
          </a:p>
        </p:txBody>
      </p:sp>
      <p:sp>
        <p:nvSpPr>
          <p:cNvPr id="145413" name="AutoShape 5"/>
          <p:cNvSpPr>
            <a:spLocks noChangeArrowheads="1"/>
          </p:cNvSpPr>
          <p:nvPr/>
        </p:nvSpPr>
        <p:spPr bwMode="auto">
          <a:xfrm>
            <a:off x="9551988" y="6021388"/>
            <a:ext cx="1917700" cy="576262"/>
          </a:xfrm>
          <a:prstGeom prst="wedgeRoundRectCallout">
            <a:avLst>
              <a:gd name="adj1" fmla="val -52981"/>
              <a:gd name="adj2" fmla="val -171213"/>
              <a:gd name="adj3" fmla="val 16667"/>
            </a:avLst>
          </a:prstGeom>
          <a:gradFill rotWithShape="1">
            <a:gsLst>
              <a:gs pos="0">
                <a:srgbClr val="FF0000">
                  <a:alpha val="40999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b="1">
                <a:latin typeface="ISOCP" pitchFamily="2" charset="0"/>
              </a:rPr>
              <a:t>交叉不好</a:t>
            </a:r>
          </a:p>
        </p:txBody>
      </p:sp>
      <p:sp>
        <p:nvSpPr>
          <p:cNvPr id="145414" name="AutoShape 6"/>
          <p:cNvSpPr>
            <a:spLocks noChangeArrowheads="1"/>
          </p:cNvSpPr>
          <p:nvPr/>
        </p:nvSpPr>
        <p:spPr bwMode="auto">
          <a:xfrm>
            <a:off x="9264650" y="836613"/>
            <a:ext cx="1917700" cy="576262"/>
          </a:xfrm>
          <a:prstGeom prst="wedgeRoundRectCallout">
            <a:avLst>
              <a:gd name="adj1" fmla="val -52431"/>
              <a:gd name="adj2" fmla="val 209505"/>
              <a:gd name="adj3" fmla="val 16667"/>
            </a:avLst>
          </a:prstGeom>
          <a:gradFill rotWithShape="1">
            <a:gsLst>
              <a:gs pos="0">
                <a:srgbClr val="FF0000">
                  <a:alpha val="40999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b="1">
                <a:latin typeface="ISOCP" pitchFamily="2" charset="0"/>
              </a:rPr>
              <a:t>交叉不好</a:t>
            </a:r>
          </a:p>
        </p:txBody>
      </p:sp>
      <p:sp>
        <p:nvSpPr>
          <p:cNvPr id="145415" name="AutoShape 7"/>
          <p:cNvSpPr>
            <a:spLocks noChangeArrowheads="1"/>
          </p:cNvSpPr>
          <p:nvPr/>
        </p:nvSpPr>
        <p:spPr bwMode="auto">
          <a:xfrm>
            <a:off x="7246938" y="404813"/>
            <a:ext cx="1917700" cy="576262"/>
          </a:xfrm>
          <a:prstGeom prst="wedgeRoundRectCallout">
            <a:avLst>
              <a:gd name="adj1" fmla="val -85870"/>
              <a:gd name="adj2" fmla="val 169833"/>
              <a:gd name="adj3" fmla="val 16667"/>
            </a:avLst>
          </a:prstGeom>
          <a:gradFill rotWithShape="1">
            <a:gsLst>
              <a:gs pos="0">
                <a:srgbClr val="FF0000">
                  <a:alpha val="40999"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zh-CN" altLang="en-US" b="1">
                <a:latin typeface="ISOCP" pitchFamily="2" charset="0"/>
              </a:rPr>
              <a:t>交叉不好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5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5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45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5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5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0" grpId="0" autoUpdateAnimBg="0"/>
      <p:bldP spid="145412" grpId="0" animBg="1" autoUpdateAnimBg="0"/>
      <p:bldP spid="145413" grpId="0" animBg="1" autoUpdateAnimBg="0"/>
      <p:bldP spid="145414" grpId="0" animBg="1" autoUpdateAnimBg="0"/>
      <p:bldP spid="145415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98500" y="363538"/>
            <a:ext cx="8528050" cy="6413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  <a:sym typeface="微软雅黑" pitchFamily="34" charset="-122"/>
              </a:rPr>
              <a:t>5.1</a:t>
            </a:r>
            <a:r>
              <a:rPr lang="zh-CN" altLang="en-US" sz="3600" b="1" i="1">
                <a:solidFill>
                  <a:srgbClr val="0066CC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组合体的组合方式及其表面的过渡关系</a:t>
            </a:r>
            <a:endParaRPr lang="en-US" altLang="zh-CN" sz="3600" b="1" i="1">
              <a:solidFill>
                <a:srgbClr val="0066CC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grpSp>
        <p:nvGrpSpPr>
          <p:cNvPr id="18434" name="组合 23"/>
          <p:cNvGrpSpPr>
            <a:grpSpLocks noChangeAspect="1"/>
          </p:cNvGrpSpPr>
          <p:nvPr/>
        </p:nvGrpSpPr>
        <p:grpSpPr bwMode="auto">
          <a:xfrm>
            <a:off x="1520825" y="1108075"/>
            <a:ext cx="6632575" cy="1027113"/>
            <a:chOff x="2177158" y="1460187"/>
            <a:chExt cx="3372742" cy="1037500"/>
          </a:xfrm>
        </p:grpSpPr>
        <p:sp>
          <p:nvSpPr>
            <p:cNvPr id="18442" name="矩形 8"/>
            <p:cNvSpPr>
              <a:spLocks noChangeArrowheads="1"/>
            </p:cNvSpPr>
            <p:nvPr/>
          </p:nvSpPr>
          <p:spPr bwMode="auto">
            <a:xfrm>
              <a:off x="2202183" y="1804952"/>
              <a:ext cx="3347717" cy="6927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b="1">
                  <a:solidFill>
                    <a:srgbClr val="FF0000"/>
                  </a:solidFill>
                </a:rPr>
                <a:t>组合体</a:t>
              </a:r>
              <a:r>
                <a:rPr lang="zh-CN" altLang="en-US" b="1"/>
                <a:t> </a:t>
              </a:r>
              <a:r>
                <a:rPr lang="en-US" altLang="zh-CN" sz="1400">
                  <a:latin typeface="Calibri" pitchFamily="34" charset="0"/>
                  <a:ea typeface="微软雅黑" pitchFamily="34" charset="-122"/>
                </a:rPr>
                <a:t>——</a:t>
              </a:r>
              <a:r>
                <a:rPr lang="en-US" altLang="zh-CN" b="1"/>
                <a:t> </a:t>
              </a:r>
              <a:r>
                <a:rPr lang="zh-CN" altLang="en-US" sz="1400">
                  <a:latin typeface="Calibri" pitchFamily="34" charset="0"/>
                  <a:ea typeface="微软雅黑" pitchFamily="34" charset="-122"/>
                </a:rPr>
                <a:t>由基本体经切割、叠加而成的复杂形体。</a:t>
              </a:r>
            </a:p>
            <a:p>
              <a:pPr>
                <a:spcBef>
                  <a:spcPct val="50000"/>
                </a:spcBef>
              </a:pPr>
              <a:endParaRPr lang="en-US" altLang="zh-CN" sz="1400">
                <a:latin typeface="Calibri" pitchFamily="34" charset="0"/>
                <a:ea typeface="微软雅黑" pitchFamily="34" charset="-122"/>
              </a:endParaRPr>
            </a:p>
          </p:txBody>
        </p:sp>
        <p:sp>
          <p:nvSpPr>
            <p:cNvPr id="18443" name="矩形 9"/>
            <p:cNvSpPr>
              <a:spLocks noChangeArrowheads="1"/>
            </p:cNvSpPr>
            <p:nvPr/>
          </p:nvSpPr>
          <p:spPr bwMode="auto">
            <a:xfrm>
              <a:off x="2177158" y="1460187"/>
              <a:ext cx="1168109" cy="370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endParaRPr lang="en-US" altLang="zh-CN" b="1">
                <a:solidFill>
                  <a:srgbClr val="548235"/>
                </a:solidFill>
                <a:latin typeface="华文细黑" charset="-122"/>
              </a:endParaRPr>
            </a:p>
          </p:txBody>
        </p:sp>
      </p:grpSp>
      <p:sp>
        <p:nvSpPr>
          <p:cNvPr id="22541" name="Text Box 13"/>
          <p:cNvSpPr txBox="1">
            <a:spLocks noChangeArrowheads="1"/>
          </p:cNvSpPr>
          <p:nvPr/>
        </p:nvSpPr>
        <p:spPr bwMode="auto">
          <a:xfrm>
            <a:off x="1485900" y="1989138"/>
            <a:ext cx="68580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>
                <a:latin typeface="华文行楷" pitchFamily="2" charset="-122"/>
                <a:ea typeface="华文行楷" pitchFamily="2" charset="-122"/>
              </a:rPr>
              <a:t>一、组合体常见的组合方式</a:t>
            </a:r>
            <a:endParaRPr lang="zh-CN" altLang="en-US" sz="2800" b="1">
              <a:latin typeface="楷体_GB2312" pitchFamily="49" charset="-122"/>
            </a:endParaRPr>
          </a:p>
        </p:txBody>
      </p:sp>
      <p:sp>
        <p:nvSpPr>
          <p:cNvPr id="22543" name="Text Box 15"/>
          <p:cNvSpPr txBox="1">
            <a:spLocks noChangeArrowheads="1"/>
          </p:cNvSpPr>
          <p:nvPr/>
        </p:nvSpPr>
        <p:spPr bwMode="auto">
          <a:xfrm>
            <a:off x="2552700" y="5875338"/>
            <a:ext cx="16764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叠加式</a:t>
            </a:r>
          </a:p>
        </p:txBody>
      </p:sp>
      <p:sp>
        <p:nvSpPr>
          <p:cNvPr id="22544" name="Text Box 16"/>
          <p:cNvSpPr txBox="1">
            <a:spLocks noChangeArrowheads="1"/>
          </p:cNvSpPr>
          <p:nvPr/>
        </p:nvSpPr>
        <p:spPr bwMode="auto">
          <a:xfrm>
            <a:off x="5524500" y="5951538"/>
            <a:ext cx="19050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切割式</a:t>
            </a:r>
          </a:p>
        </p:txBody>
      </p:sp>
      <p:sp>
        <p:nvSpPr>
          <p:cNvPr id="22545" name="Text Box 17"/>
          <p:cNvSpPr txBox="1">
            <a:spLocks noChangeArrowheads="1"/>
          </p:cNvSpPr>
          <p:nvPr/>
        </p:nvSpPr>
        <p:spPr bwMode="auto">
          <a:xfrm>
            <a:off x="8509000" y="5951538"/>
            <a:ext cx="18288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综合式</a:t>
            </a:r>
          </a:p>
        </p:txBody>
      </p:sp>
      <p:pic>
        <p:nvPicPr>
          <p:cNvPr id="18439" name="图片 387" descr="5-1"/>
          <p:cNvPicPr>
            <a:picLocks noChangeAspect="1" noChangeArrowheads="1"/>
          </p:cNvPicPr>
          <p:nvPr/>
        </p:nvPicPr>
        <p:blipFill>
          <a:blip r:embed="rId2"/>
          <a:srcRect t="5478" r="57164" b="8354"/>
          <a:stretch>
            <a:fillRect/>
          </a:stretch>
        </p:blipFill>
        <p:spPr bwMode="auto">
          <a:xfrm>
            <a:off x="1485900" y="2794000"/>
            <a:ext cx="3038475" cy="3068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40" name="图片 929" descr="5-1"/>
          <p:cNvPicPr>
            <a:picLocks noChangeAspect="1" noChangeArrowheads="1"/>
          </p:cNvPicPr>
          <p:nvPr/>
        </p:nvPicPr>
        <p:blipFill>
          <a:blip r:embed="rId2"/>
          <a:srcRect l="42715" t="5478" r="26949" b="9512"/>
          <a:stretch>
            <a:fillRect/>
          </a:stretch>
        </p:blipFill>
        <p:spPr bwMode="auto">
          <a:xfrm>
            <a:off x="5486400" y="2806700"/>
            <a:ext cx="2122488" cy="304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41" name="图片 930" descr="5-1"/>
          <p:cNvPicPr>
            <a:picLocks noChangeAspect="1" noChangeArrowheads="1"/>
          </p:cNvPicPr>
          <p:nvPr/>
        </p:nvPicPr>
        <p:blipFill>
          <a:blip r:embed="rId2"/>
          <a:srcRect l="73051" t="5478" r="937" b="9512"/>
          <a:stretch>
            <a:fillRect/>
          </a:stretch>
        </p:blipFill>
        <p:spPr bwMode="auto">
          <a:xfrm>
            <a:off x="8255000" y="2633663"/>
            <a:ext cx="19685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2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41" grpId="0" autoUpdateAnimBg="0"/>
      <p:bldP spid="22543" grpId="0" autoUpdateAnimBg="0"/>
      <p:bldP spid="22544" grpId="0" autoUpdateAnimBg="0"/>
      <p:bldP spid="22545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Text Box 2"/>
          <p:cNvSpPr txBox="1">
            <a:spLocks noChangeArrowheads="1"/>
          </p:cNvSpPr>
          <p:nvPr/>
        </p:nvSpPr>
        <p:spPr bwMode="auto">
          <a:xfrm>
            <a:off x="1219200" y="92075"/>
            <a:ext cx="487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0099FF"/>
                </a:solidFill>
              </a:rPr>
              <a:t>截交线上不能标注尺寸</a:t>
            </a:r>
          </a:p>
        </p:txBody>
      </p:sp>
      <p:graphicFrame>
        <p:nvGraphicFramePr>
          <p:cNvPr id="146435" name="Object 3"/>
          <p:cNvGraphicFramePr>
            <a:graphicFrameLocks noChangeAspect="1"/>
          </p:cNvGraphicFramePr>
          <p:nvPr/>
        </p:nvGraphicFramePr>
        <p:xfrm>
          <a:off x="1677988" y="1412875"/>
          <a:ext cx="7823200" cy="345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142857" imgH="50104762" progId="PBrush">
                  <p:embed/>
                </p:oleObj>
              </mc:Choice>
              <mc:Fallback>
                <p:oleObj r:id="rId2" imgW="34142857" imgH="50104762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9836" t="56680" r="47993" b="26401"/>
                      <a:stretch>
                        <a:fillRect/>
                      </a:stretch>
                    </p:blipFill>
                    <p:spPr bwMode="auto">
                      <a:xfrm>
                        <a:off x="1677988" y="1412875"/>
                        <a:ext cx="7823200" cy="3455988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fol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6436" name="Line 4"/>
          <p:cNvSpPr>
            <a:spLocks noChangeShapeType="1"/>
          </p:cNvSpPr>
          <p:nvPr/>
        </p:nvSpPr>
        <p:spPr bwMode="auto">
          <a:xfrm>
            <a:off x="2446338" y="3057525"/>
            <a:ext cx="385762" cy="287338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6437" name="Line 5"/>
          <p:cNvSpPr>
            <a:spLocks noChangeShapeType="1"/>
          </p:cNvSpPr>
          <p:nvPr/>
        </p:nvSpPr>
        <p:spPr bwMode="auto">
          <a:xfrm flipH="1">
            <a:off x="2446338" y="3030538"/>
            <a:ext cx="385762" cy="288925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6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434" grpId="0" autoUpdateAnimBg="0"/>
      <p:bldP spid="146436" grpId="0" animBg="1"/>
      <p:bldP spid="14643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Text Box 2"/>
          <p:cNvSpPr txBox="1">
            <a:spLocks noChangeArrowheads="1"/>
          </p:cNvSpPr>
          <p:nvPr/>
        </p:nvSpPr>
        <p:spPr bwMode="auto">
          <a:xfrm>
            <a:off x="1219200" y="115888"/>
            <a:ext cx="487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400" b="1">
                <a:solidFill>
                  <a:srgbClr val="0099FF"/>
                </a:solidFill>
              </a:rPr>
              <a:t>相贯线上不能标注尺寸</a:t>
            </a:r>
          </a:p>
        </p:txBody>
      </p:sp>
      <p:graphicFrame>
        <p:nvGraphicFramePr>
          <p:cNvPr id="147459" name="Object 3"/>
          <p:cNvGraphicFramePr>
            <a:graphicFrameLocks noChangeAspect="1"/>
          </p:cNvGraphicFramePr>
          <p:nvPr/>
        </p:nvGraphicFramePr>
        <p:xfrm>
          <a:off x="1103313" y="1196975"/>
          <a:ext cx="9601200" cy="401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4142857" imgH="50104762" progId="PBrush">
                  <p:embed/>
                </p:oleObj>
              </mc:Choice>
              <mc:Fallback>
                <p:oleObj r:id="rId2" imgW="34142857" imgH="50104762" progId="PBrush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2007" t="58197" r="8932" b="26979"/>
                      <a:stretch>
                        <a:fillRect/>
                      </a:stretch>
                    </p:blipFill>
                    <p:spPr bwMode="auto">
                      <a:xfrm>
                        <a:off x="1103313" y="1196975"/>
                        <a:ext cx="9601200" cy="401161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folHlink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7460" name="Line 4"/>
          <p:cNvSpPr>
            <a:spLocks noChangeShapeType="1"/>
          </p:cNvSpPr>
          <p:nvPr/>
        </p:nvSpPr>
        <p:spPr bwMode="auto">
          <a:xfrm>
            <a:off x="4559300" y="2205038"/>
            <a:ext cx="96838" cy="360362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7461" name="Line 5"/>
          <p:cNvSpPr>
            <a:spLocks noChangeShapeType="1"/>
          </p:cNvSpPr>
          <p:nvPr/>
        </p:nvSpPr>
        <p:spPr bwMode="auto">
          <a:xfrm flipV="1">
            <a:off x="4368800" y="2349500"/>
            <a:ext cx="477838" cy="71438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7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2000"/>
                                        <p:tgtEl>
                                          <p:spTgt spid="147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458" grpId="0" autoUpdateAnimBg="0"/>
      <p:bldP spid="147460" grpId="0" animBg="1"/>
      <p:bldP spid="14746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392238" y="150813"/>
            <a:ext cx="12192000" cy="685800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zh-CN" altLang="en-US" sz="2400">
                <a:ea typeface="华文行楷" pitchFamily="2" charset="-122"/>
              </a:rPr>
              <a:t>四、组合体尺寸标注方法与步骤</a:t>
            </a:r>
          </a:p>
        </p:txBody>
      </p:sp>
      <p:sp>
        <p:nvSpPr>
          <p:cNvPr id="148483" name="Text Box 3"/>
          <p:cNvSpPr txBox="1">
            <a:spLocks noChangeArrowheads="1"/>
          </p:cNvSpPr>
          <p:nvPr/>
        </p:nvSpPr>
        <p:spPr bwMode="auto">
          <a:xfrm>
            <a:off x="431800" y="1341438"/>
            <a:ext cx="11480800" cy="307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>
                <a:latin typeface="楷体_GB2312" pitchFamily="49" charset="-122"/>
              </a:rPr>
              <a:t>   </a:t>
            </a:r>
            <a:r>
              <a:rPr lang="zh-CN" altLang="en-US" sz="2800" b="1">
                <a:solidFill>
                  <a:srgbClr val="FF0000"/>
                </a:solidFill>
                <a:latin typeface="楷体_GB2312" pitchFamily="49" charset="-122"/>
              </a:rPr>
              <a:t>标注尺寸的步骤：</a:t>
            </a:r>
          </a:p>
          <a:p>
            <a:pPr>
              <a:spcBef>
                <a:spcPct val="20000"/>
              </a:spcBef>
            </a:pPr>
            <a:r>
              <a:rPr lang="zh-CN" altLang="en-US" sz="2400">
                <a:solidFill>
                  <a:srgbClr val="663300"/>
                </a:solidFill>
                <a:latin typeface="楷体_GB2312" pitchFamily="49" charset="-122"/>
              </a:rPr>
              <a:t>   </a:t>
            </a:r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1.  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进行形体分析。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   </a:t>
            </a:r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2.  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选定尺寸基准。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   </a:t>
            </a:r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3.  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逐个标注形体的定形尺寸和定位尺寸。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   </a:t>
            </a:r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4.  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调整并标注总体尺寸。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   </a:t>
            </a:r>
            <a:r>
              <a:rPr lang="en-US" altLang="zh-CN" sz="2400" b="1">
                <a:solidFill>
                  <a:srgbClr val="663300"/>
                </a:solidFill>
                <a:latin typeface="楷体_GB2312" pitchFamily="49" charset="-122"/>
              </a:rPr>
              <a:t>5.  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对已标出的尺寸进行检查并做适当调整。</a:t>
            </a:r>
          </a:p>
          <a:p>
            <a:pPr>
              <a:spcBef>
                <a:spcPct val="20000"/>
              </a:spcBef>
            </a:pPr>
            <a:endParaRPr lang="zh-CN" altLang="en-US" sz="2000" b="1">
              <a:solidFill>
                <a:srgbClr val="663300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8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2" grpId="0" build="p" autoUpdateAnimBg="0"/>
      <p:bldP spid="148483" grpId="0" autoUpdateAnimBg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ChangeArrowheads="1"/>
          </p:cNvSpPr>
          <p:nvPr/>
        </p:nvSpPr>
        <p:spPr bwMode="auto">
          <a:xfrm>
            <a:off x="1536700" y="0"/>
            <a:ext cx="10609263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zh-CN" altLang="en-US" sz="2400" b="1">
                <a:solidFill>
                  <a:srgbClr val="FF0000"/>
                </a:solidFill>
              </a:rPr>
              <a:t>例：对图示组合体进行尺寸标注。</a:t>
            </a:r>
          </a:p>
        </p:txBody>
      </p:sp>
      <p:sp>
        <p:nvSpPr>
          <p:cNvPr id="149513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14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15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16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49511" name="Object 7"/>
          <p:cNvGraphicFramePr>
            <a:graphicFrameLocks noChangeAspect="1"/>
          </p:cNvGraphicFramePr>
          <p:nvPr/>
        </p:nvGraphicFramePr>
        <p:xfrm>
          <a:off x="0" y="685800"/>
          <a:ext cx="11480800" cy="615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44483" imgH="4390476" progId="PBrush">
                  <p:embed/>
                </p:oleObj>
              </mc:Choice>
              <mc:Fallback>
                <p:oleObj r:id="rId2" imgW="6144483" imgH="4390476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85800"/>
                        <a:ext cx="11480800" cy="61531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49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506" grpId="0" autoUpdateAnimBg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530" name="Object 2"/>
          <p:cNvGraphicFramePr>
            <a:graphicFrameLocks noChangeAspect="1"/>
          </p:cNvGraphicFramePr>
          <p:nvPr/>
        </p:nvGraphicFramePr>
        <p:xfrm>
          <a:off x="0" y="685800"/>
          <a:ext cx="11480800" cy="615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44483" imgH="4390476" progId="PBrush">
                  <p:embed/>
                </p:oleObj>
              </mc:Choice>
              <mc:Fallback>
                <p:oleObj r:id="rId2" imgW="6144483" imgH="4390476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85800"/>
                        <a:ext cx="11480800" cy="61531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1" name="Rectangle 3"/>
          <p:cNvSpPr>
            <a:spLocks noChangeArrowheads="1"/>
          </p:cNvSpPr>
          <p:nvPr/>
        </p:nvSpPr>
        <p:spPr bwMode="auto">
          <a:xfrm>
            <a:off x="1487488" y="0"/>
            <a:ext cx="12192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1.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进行形体分析、选定尺寸基准</a:t>
            </a:r>
          </a:p>
        </p:txBody>
      </p:sp>
      <p:sp>
        <p:nvSpPr>
          <p:cNvPr id="150532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0533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0534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0535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0536" name="AutoShape 8"/>
          <p:cNvSpPr>
            <a:spLocks noChangeArrowheads="1"/>
          </p:cNvSpPr>
          <p:nvPr/>
        </p:nvSpPr>
        <p:spPr bwMode="auto">
          <a:xfrm>
            <a:off x="1582738" y="4221163"/>
            <a:ext cx="2438400" cy="381000"/>
          </a:xfrm>
          <a:prstGeom prst="wedgeRectCallout">
            <a:avLst>
              <a:gd name="adj1" fmla="val 59722"/>
              <a:gd name="adj2" fmla="val -225833"/>
            </a:avLst>
          </a:prstGeom>
          <a:solidFill>
            <a:srgbClr val="FF9900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ISOCP" pitchFamily="2" charset="0"/>
              </a:rPr>
              <a:t>高度方向的基准</a:t>
            </a:r>
          </a:p>
        </p:txBody>
      </p:sp>
      <p:sp>
        <p:nvSpPr>
          <p:cNvPr id="150537" name="AutoShape 9"/>
          <p:cNvSpPr>
            <a:spLocks noChangeArrowheads="1"/>
          </p:cNvSpPr>
          <p:nvPr/>
        </p:nvSpPr>
        <p:spPr bwMode="auto">
          <a:xfrm>
            <a:off x="5588000" y="3962400"/>
            <a:ext cx="2438400" cy="457200"/>
          </a:xfrm>
          <a:prstGeom prst="wedgeRectCallout">
            <a:avLst>
              <a:gd name="adj1" fmla="val -92708"/>
              <a:gd name="adj2" fmla="val 203472"/>
            </a:avLst>
          </a:prstGeom>
          <a:solidFill>
            <a:srgbClr val="FF9900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ISOCP" pitchFamily="2" charset="0"/>
              </a:rPr>
              <a:t>宽度方向的基准</a:t>
            </a:r>
          </a:p>
        </p:txBody>
      </p:sp>
      <p:sp>
        <p:nvSpPr>
          <p:cNvPr id="150538" name="AutoShape 10"/>
          <p:cNvSpPr>
            <a:spLocks noChangeArrowheads="1"/>
          </p:cNvSpPr>
          <p:nvPr/>
        </p:nvSpPr>
        <p:spPr bwMode="auto">
          <a:xfrm>
            <a:off x="4673600" y="838200"/>
            <a:ext cx="2438400" cy="381000"/>
          </a:xfrm>
          <a:prstGeom prst="wedgeRectCallout">
            <a:avLst>
              <a:gd name="adj1" fmla="val -110764"/>
              <a:gd name="adj2" fmla="val 185833"/>
            </a:avLst>
          </a:prstGeom>
          <a:solidFill>
            <a:srgbClr val="FF9900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ISOCP" pitchFamily="2" charset="0"/>
              </a:rPr>
              <a:t>长度方向的基准</a:t>
            </a:r>
          </a:p>
        </p:txBody>
      </p:sp>
      <p:sp>
        <p:nvSpPr>
          <p:cNvPr id="150539" name="Text Box 11"/>
          <p:cNvSpPr txBox="1">
            <a:spLocks noChangeArrowheads="1"/>
          </p:cNvSpPr>
          <p:nvPr/>
        </p:nvSpPr>
        <p:spPr bwMode="auto">
          <a:xfrm>
            <a:off x="5994400" y="5715000"/>
            <a:ext cx="59944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zh-CN" altLang="en-US" sz="2800">
              <a:solidFill>
                <a:srgbClr val="FF0000"/>
              </a:solidFill>
            </a:endParaRPr>
          </a:p>
        </p:txBody>
      </p:sp>
      <p:sp>
        <p:nvSpPr>
          <p:cNvPr id="150540" name="Text Box 12"/>
          <p:cNvSpPr txBox="1">
            <a:spLocks noChangeArrowheads="1"/>
          </p:cNvSpPr>
          <p:nvPr/>
        </p:nvSpPr>
        <p:spPr bwMode="auto">
          <a:xfrm>
            <a:off x="6288088" y="4868863"/>
            <a:ext cx="5616575" cy="242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该组合体可以分解为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底板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、</a:t>
            </a:r>
            <a:r>
              <a:rPr lang="zh-CN" altLang="en-US" sz="2400" b="1">
                <a:solidFill>
                  <a:schemeClr val="hlink"/>
                </a:solidFill>
                <a:latin typeface="楷体_GB2312" pitchFamily="49" charset="-122"/>
              </a:rPr>
              <a:t>圆筒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、</a:t>
            </a:r>
            <a:r>
              <a:rPr lang="zh-CN" altLang="en-US" sz="2400" b="1">
                <a:solidFill>
                  <a:srgbClr val="FF66CC"/>
                </a:solidFill>
                <a:latin typeface="楷体_GB2312" pitchFamily="49" charset="-122"/>
              </a:rPr>
              <a:t>支承板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、</a:t>
            </a:r>
            <a:r>
              <a:rPr lang="zh-CN" altLang="en-US" sz="2400" b="1">
                <a:solidFill>
                  <a:schemeClr val="hlink"/>
                </a:solidFill>
                <a:latin typeface="楷体_GB2312" pitchFamily="49" charset="-122"/>
              </a:rPr>
              <a:t>肋板</a:t>
            </a: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四个基本部分。</a:t>
            </a:r>
          </a:p>
          <a:p>
            <a:pPr>
              <a:spcBef>
                <a:spcPct val="20000"/>
              </a:spcBef>
            </a:pPr>
            <a:r>
              <a:rPr lang="zh-CN" altLang="en-US" sz="2400" b="1">
                <a:solidFill>
                  <a:srgbClr val="663300"/>
                </a:solidFill>
                <a:latin typeface="楷体_GB2312" pitchFamily="49" charset="-122"/>
              </a:rPr>
              <a:t>尺寸基准如图所示。</a:t>
            </a:r>
          </a:p>
          <a:p>
            <a:pPr>
              <a:spcBef>
                <a:spcPct val="20000"/>
              </a:spcBef>
            </a:pPr>
            <a:r>
              <a:rPr lang="zh-CN" altLang="en-US" sz="2400">
                <a:solidFill>
                  <a:srgbClr val="3399FF"/>
                </a:solidFill>
                <a:latin typeface="楷体_GB2312" pitchFamily="49" charset="-122"/>
              </a:rPr>
              <a:t>   </a:t>
            </a:r>
            <a:endParaRPr lang="zh-CN" altLang="en-US" sz="2400">
              <a:latin typeface="楷体_GB2312" pitchFamily="49" charset="-122"/>
            </a:endParaRPr>
          </a:p>
          <a:p>
            <a:pPr>
              <a:spcBef>
                <a:spcPct val="20000"/>
              </a:spcBef>
            </a:pPr>
            <a:endParaRPr lang="zh-CN" altLang="en-US" sz="2000" b="1">
              <a:solidFill>
                <a:srgbClr val="FF7C80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150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0" dur="500"/>
                                        <p:tgtEl>
                                          <p:spTgt spid="150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150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1" grpId="0" autoUpdateAnimBg="0"/>
      <p:bldP spid="150536" grpId="0" animBg="1" autoUpdateAnimBg="0"/>
      <p:bldP spid="150537" grpId="0" animBg="1" autoUpdateAnimBg="0"/>
      <p:bldP spid="150538" grpId="0" animBg="1" autoUpdateAnimBg="0"/>
      <p:bldP spid="150540" grpId="0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554" name="Object 2"/>
          <p:cNvGraphicFramePr>
            <a:graphicFrameLocks noChangeAspect="1"/>
          </p:cNvGraphicFramePr>
          <p:nvPr/>
        </p:nvGraphicFramePr>
        <p:xfrm>
          <a:off x="0" y="685800"/>
          <a:ext cx="11480800" cy="6157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52381" imgH="4401164" progId="PBrush">
                  <p:embed/>
                </p:oleObj>
              </mc:Choice>
              <mc:Fallback>
                <p:oleObj r:id="rId2" imgW="6152381" imgH="440116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85800"/>
                        <a:ext cx="11480800" cy="6157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555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1556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1557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1558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1559" name="Rectangle 7"/>
          <p:cNvSpPr>
            <a:spLocks noChangeArrowheads="1"/>
          </p:cNvSpPr>
          <p:nvPr/>
        </p:nvSpPr>
        <p:spPr bwMode="auto">
          <a:xfrm>
            <a:off x="1487488" y="0"/>
            <a:ext cx="12192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2.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标注底板的定形和定位尺寸</a:t>
            </a:r>
          </a:p>
        </p:txBody>
      </p:sp>
      <p:sp>
        <p:nvSpPr>
          <p:cNvPr id="151560" name="Text Box 8"/>
          <p:cNvSpPr txBox="1">
            <a:spLocks noChangeArrowheads="1"/>
          </p:cNvSpPr>
          <p:nvPr/>
        </p:nvSpPr>
        <p:spPr bwMode="auto">
          <a:xfrm>
            <a:off x="6916738" y="4800600"/>
            <a:ext cx="4267200" cy="100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逐个标注形体的定形</a:t>
            </a:r>
          </a:p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尺寸和定位尺寸。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559" grpId="0" autoUpdateAnimBg="0"/>
      <p:bldP spid="151560" grpId="0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578" name="Object 2"/>
          <p:cNvGraphicFramePr>
            <a:graphicFrameLocks noChangeAspect="1"/>
          </p:cNvGraphicFramePr>
          <p:nvPr/>
        </p:nvGraphicFramePr>
        <p:xfrm>
          <a:off x="623888" y="765175"/>
          <a:ext cx="9985375" cy="597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152381" imgH="4409524" progId="PBrush">
                  <p:embed/>
                </p:oleObj>
              </mc:Choice>
              <mc:Fallback>
                <p:oleObj r:id="rId2" imgW="6152381" imgH="440952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7541" t="3139" r="5495"/>
                      <a:stretch>
                        <a:fillRect/>
                      </a:stretch>
                    </p:blipFill>
                    <p:spPr bwMode="auto">
                      <a:xfrm>
                        <a:off x="623888" y="765175"/>
                        <a:ext cx="9985375" cy="59769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2579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2580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2581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2582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2583" name="Rectangle 7"/>
          <p:cNvSpPr>
            <a:spLocks noChangeArrowheads="1"/>
          </p:cNvSpPr>
          <p:nvPr/>
        </p:nvSpPr>
        <p:spPr bwMode="auto">
          <a:xfrm>
            <a:off x="1487488" y="0"/>
            <a:ext cx="12192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3.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标注圆筒的定形和定位尺寸</a:t>
            </a:r>
          </a:p>
        </p:txBody>
      </p:sp>
      <p:sp>
        <p:nvSpPr>
          <p:cNvPr id="152584" name="Text Box 8"/>
          <p:cNvSpPr txBox="1">
            <a:spLocks noChangeArrowheads="1"/>
          </p:cNvSpPr>
          <p:nvPr/>
        </p:nvSpPr>
        <p:spPr bwMode="auto">
          <a:xfrm>
            <a:off x="6705600" y="4572000"/>
            <a:ext cx="4267200" cy="100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逐个标注形体的定形</a:t>
            </a:r>
          </a:p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尺寸和定位尺寸。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583" grpId="0" autoUpdateAnimBg="0"/>
      <p:bldP spid="152584" grpId="0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602" name="Object 2"/>
          <p:cNvGraphicFramePr>
            <a:graphicFrameLocks noChangeAspect="1"/>
          </p:cNvGraphicFramePr>
          <p:nvPr/>
        </p:nvGraphicFramePr>
        <p:xfrm>
          <a:off x="342900" y="617538"/>
          <a:ext cx="11480800" cy="589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200000" imgH="4439270" progId="PBrush">
                  <p:embed/>
                </p:oleObj>
              </mc:Choice>
              <mc:Fallback>
                <p:oleObj r:id="rId2" imgW="6200000" imgH="4439270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4326"/>
                      <a:stretch>
                        <a:fillRect/>
                      </a:stretch>
                    </p:blipFill>
                    <p:spPr bwMode="auto">
                      <a:xfrm>
                        <a:off x="342900" y="617538"/>
                        <a:ext cx="11480800" cy="58975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03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04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05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06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07" name="Rectangle 7"/>
          <p:cNvSpPr>
            <a:spLocks noChangeArrowheads="1"/>
          </p:cNvSpPr>
          <p:nvPr/>
        </p:nvSpPr>
        <p:spPr bwMode="auto">
          <a:xfrm>
            <a:off x="1585913" y="0"/>
            <a:ext cx="12192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400" b="1">
                <a:solidFill>
                  <a:srgbClr val="FF0000"/>
                </a:solidFill>
                <a:latin typeface="楷体_GB2312" pitchFamily="49" charset="-122"/>
              </a:rPr>
              <a:t>4.</a:t>
            </a:r>
            <a:r>
              <a:rPr lang="zh-CN" altLang="en-US" sz="2400" b="1">
                <a:solidFill>
                  <a:srgbClr val="FF0000"/>
                </a:solidFill>
                <a:latin typeface="楷体_GB2312" pitchFamily="49" charset="-122"/>
              </a:rPr>
              <a:t>标注支承板与肋板的定形和定位尺寸</a:t>
            </a:r>
          </a:p>
        </p:txBody>
      </p:sp>
      <p:sp>
        <p:nvSpPr>
          <p:cNvPr id="153608" name="Text Box 8"/>
          <p:cNvSpPr txBox="1">
            <a:spLocks noChangeArrowheads="1"/>
          </p:cNvSpPr>
          <p:nvPr/>
        </p:nvSpPr>
        <p:spPr bwMode="auto">
          <a:xfrm>
            <a:off x="6705600" y="4572000"/>
            <a:ext cx="4267200" cy="100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逐个标注形体的定形</a:t>
            </a:r>
          </a:p>
          <a:p>
            <a:pPr marL="342900" indent="-342900">
              <a:spcBef>
                <a:spcPct val="50000"/>
              </a:spcBef>
            </a:pPr>
            <a:r>
              <a:rPr lang="zh-CN" altLang="en-US" sz="2400" b="1">
                <a:solidFill>
                  <a:srgbClr val="996633"/>
                </a:solidFill>
                <a:latin typeface="楷体_GB2312" pitchFamily="49" charset="-122"/>
              </a:rPr>
              <a:t>尺寸和定位尺寸。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53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07" grpId="0" autoUpdateAnimBg="0"/>
      <p:bldP spid="153608" grpId="0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32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4633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4634" name="未知"/>
          <p:cNvSpPr>
            <a:spLocks/>
          </p:cNvSpPr>
          <p:nvPr/>
        </p:nvSpPr>
        <p:spPr bwMode="auto">
          <a:xfrm>
            <a:off x="3981450" y="4448175"/>
            <a:ext cx="7938" cy="3175"/>
          </a:xfrm>
          <a:custGeom>
            <a:avLst/>
            <a:gdLst>
              <a:gd name="T0" fmla="*/ 0 w 12"/>
              <a:gd name="T1" fmla="*/ 0 h 3175"/>
              <a:gd name="T2" fmla="*/ 2147483647 w 12"/>
              <a:gd name="T3" fmla="*/ 0 h 3175"/>
              <a:gd name="T4" fmla="*/ 2147483647 w 12"/>
              <a:gd name="T5" fmla="*/ 0 h 3175"/>
              <a:gd name="T6" fmla="*/ 0 60000 65536"/>
              <a:gd name="T7" fmla="*/ 0 60000 65536"/>
              <a:gd name="T8" fmla="*/ 0 60000 65536"/>
              <a:gd name="T9" fmla="*/ 0 w 12"/>
              <a:gd name="T10" fmla="*/ 0 h 3175"/>
              <a:gd name="T11" fmla="*/ 12 w 12"/>
              <a:gd name="T12" fmla="*/ 3175 h 3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" h="3175">
                <a:moveTo>
                  <a:pt x="0" y="0"/>
                </a:moveTo>
                <a:lnTo>
                  <a:pt x="11" y="0"/>
                </a:lnTo>
                <a:lnTo>
                  <a:pt x="12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4635" name="未知"/>
          <p:cNvSpPr>
            <a:spLocks/>
          </p:cNvSpPr>
          <p:nvPr/>
        </p:nvSpPr>
        <p:spPr bwMode="auto">
          <a:xfrm>
            <a:off x="3986213" y="4448175"/>
            <a:ext cx="3175" cy="3175"/>
          </a:xfrm>
          <a:custGeom>
            <a:avLst/>
            <a:gdLst>
              <a:gd name="T0" fmla="*/ 0 w 1"/>
              <a:gd name="T1" fmla="*/ 264512117 h 11"/>
              <a:gd name="T2" fmla="*/ 0 w 1"/>
              <a:gd name="T3" fmla="*/ 0 h 11"/>
              <a:gd name="T4" fmla="*/ 2147483647 w 1"/>
              <a:gd name="T5" fmla="*/ 0 h 11"/>
              <a:gd name="T6" fmla="*/ 0 60000 65536"/>
              <a:gd name="T7" fmla="*/ 0 60000 65536"/>
              <a:gd name="T8" fmla="*/ 0 60000 65536"/>
              <a:gd name="T9" fmla="*/ 0 w 1"/>
              <a:gd name="T10" fmla="*/ 0 h 11"/>
              <a:gd name="T11" fmla="*/ 1 w 1"/>
              <a:gd name="T12" fmla="*/ 11 h 1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" h="11">
                <a:moveTo>
                  <a:pt x="0" y="11"/>
                </a:moveTo>
                <a:lnTo>
                  <a:pt x="0" y="0"/>
                </a:lnTo>
                <a:lnTo>
                  <a:pt x="1" y="0"/>
                </a:lnTo>
              </a:path>
            </a:pathLst>
          </a:custGeom>
          <a:noFill/>
          <a:ln w="12700" cmpd="sng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4630" name="Rectangle 6"/>
          <p:cNvSpPr>
            <a:spLocks noChangeArrowheads="1"/>
          </p:cNvSpPr>
          <p:nvPr/>
        </p:nvSpPr>
        <p:spPr bwMode="auto">
          <a:xfrm>
            <a:off x="1487488" y="0"/>
            <a:ext cx="12192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标注总体尺寸并校核</a:t>
            </a:r>
            <a:r>
              <a:rPr lang="zh-CN" altLang="en-US" sz="28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graphicFrame>
        <p:nvGraphicFramePr>
          <p:cNvPr id="154631" name="Object 7"/>
          <p:cNvGraphicFramePr>
            <a:graphicFrameLocks noChangeAspect="1"/>
          </p:cNvGraphicFramePr>
          <p:nvPr/>
        </p:nvGraphicFramePr>
        <p:xfrm>
          <a:off x="292100" y="522288"/>
          <a:ext cx="11480800" cy="6056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219048" imgH="4447619" progId="PBrush">
                  <p:embed/>
                </p:oleObj>
              </mc:Choice>
              <mc:Fallback>
                <p:oleObj r:id="rId2" imgW="6219048" imgH="4447619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1649"/>
                      <a:stretch>
                        <a:fillRect/>
                      </a:stretch>
                    </p:blipFill>
                    <p:spPr bwMode="auto">
                      <a:xfrm>
                        <a:off x="292100" y="522288"/>
                        <a:ext cx="11480800" cy="60563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FFFFFF"/>
                                </a:gs>
                                <a:gs pos="100000">
                                  <a:srgbClr val="CCFFFF"/>
                                </a:gs>
                              </a:gsLst>
                              <a:lin ang="2700000" scaled="1"/>
                            </a:gra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 Box 8"/>
          <p:cNvSpPr txBox="1">
            <a:spLocks noChangeArrowheads="1"/>
          </p:cNvSpPr>
          <p:nvPr/>
        </p:nvSpPr>
        <p:spPr bwMode="auto">
          <a:xfrm>
            <a:off x="6705600" y="4343400"/>
            <a:ext cx="5080000" cy="162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>
                <a:solidFill>
                  <a:srgbClr val="996633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400" b="1">
                <a:solidFill>
                  <a:srgbClr val="996633"/>
                </a:solidFill>
                <a:latin typeface="微软雅黑" pitchFamily="34" charset="-122"/>
                <a:ea typeface="微软雅黑" pitchFamily="34" charset="-122"/>
              </a:rPr>
              <a:t>调整并标注总体尺寸。</a:t>
            </a:r>
          </a:p>
          <a:p>
            <a:pPr>
              <a:spcBef>
                <a:spcPct val="20000"/>
              </a:spcBef>
            </a:pPr>
            <a:r>
              <a:rPr lang="en-US" altLang="zh-CN" sz="2400" b="1">
                <a:solidFill>
                  <a:srgbClr val="996633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400" b="1">
                <a:solidFill>
                  <a:srgbClr val="996633"/>
                </a:solidFill>
                <a:latin typeface="微软雅黑" pitchFamily="34" charset="-122"/>
                <a:ea typeface="微软雅黑" pitchFamily="34" charset="-122"/>
              </a:rPr>
              <a:t>对已标出的尺寸进行检查并做适当调整。</a:t>
            </a:r>
          </a:p>
          <a:p>
            <a:pPr>
              <a:spcBef>
                <a:spcPct val="20000"/>
              </a:spcBef>
            </a:pPr>
            <a:endParaRPr lang="zh-CN" altLang="en-US" sz="2000" b="1">
              <a:solidFill>
                <a:srgbClr val="996633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54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630" grpId="0" autoUpdateAnimBg="0"/>
      <p:bldP spid="2" grpId="0" autoUpdateAnimBg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矩形 86"/>
          <p:cNvSpPr>
            <a:spLocks noChangeArrowheads="1"/>
          </p:cNvSpPr>
          <p:nvPr/>
        </p:nvSpPr>
        <p:spPr bwMode="auto">
          <a:xfrm>
            <a:off x="2066925" y="2919412"/>
            <a:ext cx="807085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6000" b="1" i="1" dirty="0">
                <a:solidFill>
                  <a:srgbClr val="FF6666"/>
                </a:solidFill>
                <a:latin typeface="华文细黑" charset="-122"/>
                <a:ea typeface="华文细黑" charset="-122"/>
                <a:cs typeface="Times New Roman" pitchFamily="18" charset="0"/>
              </a:rPr>
              <a:t>本章完</a:t>
            </a:r>
            <a:endParaRPr lang="zh-CN" altLang="en-US" sz="3200" b="1" i="1" dirty="0">
              <a:solidFill>
                <a:srgbClr val="FF6666"/>
              </a:solidFill>
              <a:latin typeface="华文细黑" charset="-122"/>
              <a:ea typeface="华文细黑" charset="-122"/>
              <a:cs typeface="Times New Roman" pitchFamily="18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254000" y="190500"/>
            <a:ext cx="11696700" cy="64643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02" name="Object 2"/>
          <p:cNvGraphicFramePr>
            <a:graphicFrameLocks noChangeAspect="1"/>
          </p:cNvGraphicFramePr>
          <p:nvPr/>
        </p:nvGraphicFramePr>
        <p:xfrm>
          <a:off x="406400" y="1387475"/>
          <a:ext cx="30480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076557" imgH="1644444" progId="PBrush">
                  <p:embed/>
                </p:oleObj>
              </mc:Choice>
              <mc:Fallback>
                <p:oleObj r:id="rId2" imgW="2076557" imgH="1644444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contrast="78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0" y="1387475"/>
                        <a:ext cx="3048000" cy="1828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03" name="Text Box 3"/>
          <p:cNvSpPr txBox="1">
            <a:spLocks noChangeArrowheads="1"/>
          </p:cNvSpPr>
          <p:nvPr/>
        </p:nvSpPr>
        <p:spPr bwMode="auto">
          <a:xfrm>
            <a:off x="1631950" y="115888"/>
            <a:ext cx="9456738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>
                <a:latin typeface="华文行楷" pitchFamily="2" charset="-122"/>
                <a:ea typeface="华文行楷" pitchFamily="2" charset="-122"/>
              </a:rPr>
              <a:t>二、组合体形体间的表面过渡关系</a:t>
            </a:r>
          </a:p>
          <a:p>
            <a:r>
              <a:rPr lang="en-US" altLang="zh-CN" sz="2800">
                <a:solidFill>
                  <a:srgbClr val="FF3300"/>
                </a:solidFill>
                <a:latin typeface="楷体_GB2312" pitchFamily="49" charset="-122"/>
              </a:rPr>
              <a:t>1.</a:t>
            </a:r>
            <a:r>
              <a:rPr lang="zh-CN" altLang="en-US" sz="2800">
                <a:solidFill>
                  <a:srgbClr val="FF3300"/>
                </a:solidFill>
                <a:latin typeface="楷体_GB2312" pitchFamily="49" charset="-122"/>
              </a:rPr>
              <a:t>平齐</a:t>
            </a:r>
          </a:p>
        </p:txBody>
      </p:sp>
      <p:sp>
        <p:nvSpPr>
          <p:cNvPr id="76804" name="Text Box 4"/>
          <p:cNvSpPr txBox="1">
            <a:spLocks noChangeArrowheads="1"/>
          </p:cNvSpPr>
          <p:nvPr/>
        </p:nvSpPr>
        <p:spPr bwMode="auto">
          <a:xfrm>
            <a:off x="2336800" y="5791200"/>
            <a:ext cx="2032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F3300"/>
                </a:solidFill>
                <a:latin typeface="Times New Roman" pitchFamily="18" charset="0"/>
              </a:rPr>
              <a:t>两面平齐</a:t>
            </a:r>
          </a:p>
        </p:txBody>
      </p:sp>
      <p:sp>
        <p:nvSpPr>
          <p:cNvPr id="76805" name="Text Box 5"/>
          <p:cNvSpPr txBox="1">
            <a:spLocks noChangeArrowheads="1"/>
          </p:cNvSpPr>
          <p:nvPr/>
        </p:nvSpPr>
        <p:spPr bwMode="auto">
          <a:xfrm>
            <a:off x="8026400" y="5715000"/>
            <a:ext cx="1625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F3300"/>
                </a:solidFill>
                <a:latin typeface="Times New Roman" pitchFamily="18" charset="0"/>
              </a:rPr>
              <a:t>都不平齐</a:t>
            </a:r>
          </a:p>
        </p:txBody>
      </p:sp>
      <p:sp>
        <p:nvSpPr>
          <p:cNvPr id="76819" name="Text Box 6"/>
          <p:cNvSpPr txBox="1">
            <a:spLocks noChangeArrowheads="1"/>
          </p:cNvSpPr>
          <p:nvPr/>
        </p:nvSpPr>
        <p:spPr bwMode="auto">
          <a:xfrm>
            <a:off x="11379200" y="3124200"/>
            <a:ext cx="304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zh-CN" altLang="en-US" sz="2800" b="1">
              <a:solidFill>
                <a:srgbClr val="663300"/>
              </a:solidFill>
              <a:latin typeface="楷体_GB2312" pitchFamily="49" charset="-122"/>
            </a:endParaRPr>
          </a:p>
        </p:txBody>
      </p:sp>
      <p:graphicFrame>
        <p:nvGraphicFramePr>
          <p:cNvPr id="76807" name="Object 7"/>
          <p:cNvGraphicFramePr>
            <a:graphicFrameLocks noChangeAspect="1"/>
          </p:cNvGraphicFramePr>
          <p:nvPr/>
        </p:nvGraphicFramePr>
        <p:xfrm>
          <a:off x="6197600" y="3810000"/>
          <a:ext cx="3149600" cy="181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076557" imgH="1771429" progId="PBrush">
                  <p:embed/>
                </p:oleObj>
              </mc:Choice>
              <mc:Fallback>
                <p:oleObj r:id="rId4" imgW="2076557" imgH="1771429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contrast="42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7600" y="3810000"/>
                        <a:ext cx="3149600" cy="18161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8" name="Object 8"/>
          <p:cNvGraphicFramePr>
            <a:graphicFrameLocks noChangeAspect="1"/>
          </p:cNvGraphicFramePr>
          <p:nvPr/>
        </p:nvGraphicFramePr>
        <p:xfrm>
          <a:off x="239713" y="3827463"/>
          <a:ext cx="2946400" cy="1824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2146410" imgH="1771429" progId="PBrush">
                  <p:embed/>
                </p:oleObj>
              </mc:Choice>
              <mc:Fallback>
                <p:oleObj r:id="rId6" imgW="2146410" imgH="1771429" progId="PBrush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lum contrast="3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713" y="3827463"/>
                        <a:ext cx="2946400" cy="182403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7457224"/>
              </p:ext>
            </p:extLst>
          </p:nvPr>
        </p:nvGraphicFramePr>
        <p:xfrm>
          <a:off x="5791200" y="1316037"/>
          <a:ext cx="3452792" cy="198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MP 图像" r:id="rId8" imgW="2597040" imgH="1990080" progId="Paint.Picture">
                  <p:embed/>
                </p:oleObj>
              </mc:Choice>
              <mc:Fallback>
                <p:oleObj name="BMP 图像" r:id="rId8" imgW="2597040" imgH="1990080" progId="Paint.Picture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lum contrast="100000"/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1316037"/>
                        <a:ext cx="3452792" cy="1987550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10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925040"/>
              </p:ext>
            </p:extLst>
          </p:nvPr>
        </p:nvGraphicFramePr>
        <p:xfrm>
          <a:off x="3405188" y="1549400"/>
          <a:ext cx="2149475" cy="148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MP 图像" r:id="rId10" imgW="1421640" imgH="1314000" progId="Paint.Picture">
                  <p:embed/>
                </p:oleObj>
              </mc:Choice>
              <mc:Fallback>
                <p:oleObj name="BMP 图像" r:id="rId10" imgW="1421640" imgH="1314000" progId="Paint.Picture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lum bright="12000"/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05188" y="1549400"/>
                        <a:ext cx="2149475" cy="14890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1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797136"/>
              </p:ext>
            </p:extLst>
          </p:nvPr>
        </p:nvGraphicFramePr>
        <p:xfrm>
          <a:off x="9144000" y="1358900"/>
          <a:ext cx="2844800" cy="190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848108" imgH="1647619" progId="PBrush">
                  <p:embed/>
                </p:oleObj>
              </mc:Choice>
              <mc:Fallback>
                <p:oleObj r:id="rId12" imgW="1848108" imgH="1647619" progId="PBrush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lum bright="24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0" y="1358900"/>
                        <a:ext cx="2844800" cy="19018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12" name="Text Box 12"/>
          <p:cNvSpPr txBox="1">
            <a:spLocks noChangeArrowheads="1"/>
          </p:cNvSpPr>
          <p:nvPr/>
        </p:nvSpPr>
        <p:spPr bwMode="auto">
          <a:xfrm>
            <a:off x="2336800" y="3408363"/>
            <a:ext cx="1693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FF3300"/>
                </a:solidFill>
                <a:latin typeface="Times New Roman" pitchFamily="18" charset="0"/>
                <a:sym typeface="Symbol" pitchFamily="18" charset="2"/>
              </a:rPr>
              <a:t> 后面平齐</a:t>
            </a:r>
            <a:endParaRPr lang="zh-CN" altLang="en-US" sz="2000">
              <a:latin typeface="Times New Roman" pitchFamily="18" charset="0"/>
            </a:endParaRPr>
          </a:p>
        </p:txBody>
      </p:sp>
      <p:sp>
        <p:nvSpPr>
          <p:cNvPr id="76813" name="Text Box 13"/>
          <p:cNvSpPr txBox="1">
            <a:spLocks noChangeArrowheads="1"/>
          </p:cNvSpPr>
          <p:nvPr/>
        </p:nvSpPr>
        <p:spPr bwMode="auto">
          <a:xfrm>
            <a:off x="8026400" y="3390900"/>
            <a:ext cx="16081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FF3300"/>
                </a:solidFill>
                <a:latin typeface="Times New Roman" pitchFamily="18" charset="0"/>
                <a:sym typeface="Symbol" pitchFamily="18" charset="2"/>
              </a:rPr>
              <a:t>前面平齐</a:t>
            </a:r>
            <a:endParaRPr lang="zh-CN" altLang="en-US" sz="2000" b="1">
              <a:solidFill>
                <a:srgbClr val="FF3300"/>
              </a:solidFill>
              <a:latin typeface="Times New Roman" pitchFamily="18" charset="0"/>
            </a:endParaRPr>
          </a:p>
        </p:txBody>
      </p:sp>
      <p:graphicFrame>
        <p:nvGraphicFramePr>
          <p:cNvPr id="76814" name="Object 14"/>
          <p:cNvGraphicFramePr>
            <a:graphicFrameLocks noChangeAspect="1"/>
          </p:cNvGraphicFramePr>
          <p:nvPr/>
        </p:nvGraphicFramePr>
        <p:xfrm>
          <a:off x="3149600" y="3822700"/>
          <a:ext cx="26416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590897" imgH="1533739" progId="PBrush">
                  <p:embed/>
                </p:oleObj>
              </mc:Choice>
              <mc:Fallback>
                <p:oleObj r:id="rId14" imgW="1590897" imgH="1533739" progId="PBrush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lum bright="18000" contrast="12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9600" y="3822700"/>
                        <a:ext cx="2641600" cy="1828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15" name="Object 15"/>
          <p:cNvGraphicFramePr>
            <a:graphicFrameLocks noChangeAspect="1"/>
          </p:cNvGraphicFramePr>
          <p:nvPr/>
        </p:nvGraphicFramePr>
        <p:xfrm>
          <a:off x="9347200" y="3778250"/>
          <a:ext cx="2582863" cy="185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467055" imgH="1504762" progId="PBrush">
                  <p:embed/>
                </p:oleObj>
              </mc:Choice>
              <mc:Fallback>
                <p:oleObj r:id="rId16" imgW="1467055" imgH="1504762" progId="PBrush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lum bright="18000" contrast="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47200" y="3778250"/>
                        <a:ext cx="2582863" cy="18542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6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6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6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6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6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6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6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76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76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6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76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6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3" grpId="0" autoUpdateAnimBg="0"/>
      <p:bldP spid="76804" grpId="0" autoUpdateAnimBg="0"/>
      <p:bldP spid="76805" grpId="0" autoUpdateAnimBg="0"/>
      <p:bldP spid="76812" grpId="0" autoUpdateAnimBg="0"/>
      <p:bldP spid="76813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826" name="Object 2"/>
          <p:cNvGraphicFramePr>
            <a:graphicFrameLocks noChangeAspect="1"/>
          </p:cNvGraphicFramePr>
          <p:nvPr/>
        </p:nvGraphicFramePr>
        <p:xfrm>
          <a:off x="10363200" y="2895600"/>
          <a:ext cx="1320800" cy="1476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990738" imgH="1476190" progId="PBrush">
                  <p:embed/>
                </p:oleObj>
              </mc:Choice>
              <mc:Fallback>
                <p:oleObj r:id="rId2" imgW="990738" imgH="1476190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3200" y="2895600"/>
                        <a:ext cx="1320800" cy="147637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827" name="Text Box 3"/>
          <p:cNvSpPr txBox="1">
            <a:spLocks noChangeArrowheads="1"/>
          </p:cNvSpPr>
          <p:nvPr/>
        </p:nvSpPr>
        <p:spPr bwMode="auto">
          <a:xfrm>
            <a:off x="1727200" y="101600"/>
            <a:ext cx="9456738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rgbClr val="FF3300"/>
                </a:solidFill>
                <a:latin typeface="楷体_GB2312" pitchFamily="49" charset="-122"/>
              </a:rPr>
              <a:t>2.</a:t>
            </a:r>
            <a:r>
              <a:rPr lang="zh-CN" altLang="en-US" sz="2800" b="1">
                <a:solidFill>
                  <a:srgbClr val="FF3300"/>
                </a:solidFill>
                <a:latin typeface="楷体_GB2312" pitchFamily="49" charset="-122"/>
              </a:rPr>
              <a:t>相切</a:t>
            </a:r>
          </a:p>
        </p:txBody>
      </p:sp>
      <p:sp>
        <p:nvSpPr>
          <p:cNvPr id="77828" name="Text Box 4"/>
          <p:cNvSpPr txBox="1">
            <a:spLocks noChangeArrowheads="1"/>
          </p:cNvSpPr>
          <p:nvPr/>
        </p:nvSpPr>
        <p:spPr bwMode="auto">
          <a:xfrm>
            <a:off x="1871663" y="1341438"/>
            <a:ext cx="2339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FF3300"/>
                </a:solidFill>
                <a:latin typeface="Times New Roman" pitchFamily="18" charset="0"/>
                <a:sym typeface="Symbol" pitchFamily="18" charset="2"/>
              </a:rPr>
              <a:t>外表面相切</a:t>
            </a:r>
            <a:endParaRPr lang="zh-CN" altLang="en-US" sz="2400">
              <a:latin typeface="Times New Roman" pitchFamily="18" charset="0"/>
            </a:endParaRPr>
          </a:p>
        </p:txBody>
      </p:sp>
      <p:graphicFrame>
        <p:nvGraphicFramePr>
          <p:cNvPr id="77829" name="Object 5"/>
          <p:cNvGraphicFramePr>
            <a:graphicFrameLocks noChangeAspect="1"/>
          </p:cNvGraphicFramePr>
          <p:nvPr/>
        </p:nvGraphicFramePr>
        <p:xfrm>
          <a:off x="239713" y="1905000"/>
          <a:ext cx="6238875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784794" imgH="2647619" progId="PBrush">
                  <p:embed/>
                </p:oleObj>
              </mc:Choice>
              <mc:Fallback>
                <p:oleObj r:id="rId4" imgW="3784794" imgH="2647619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contrast="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713" y="1905000"/>
                        <a:ext cx="6238875" cy="3429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830" name="Object 6"/>
          <p:cNvGraphicFramePr>
            <a:graphicFrameLocks noChangeAspect="1"/>
          </p:cNvGraphicFramePr>
          <p:nvPr/>
        </p:nvGraphicFramePr>
        <p:xfrm>
          <a:off x="6705600" y="1905000"/>
          <a:ext cx="4775200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123810" imgH="3486637" progId="PBrush">
                  <p:embed/>
                </p:oleObj>
              </mc:Choice>
              <mc:Fallback>
                <p:oleObj r:id="rId6" imgW="3123810" imgH="3486637" progId="PBrush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05600" y="1905000"/>
                        <a:ext cx="4775200" cy="3429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831" name="Object 7"/>
          <p:cNvGraphicFramePr>
            <a:graphicFrameLocks noChangeAspect="1"/>
          </p:cNvGraphicFramePr>
          <p:nvPr/>
        </p:nvGraphicFramePr>
        <p:xfrm>
          <a:off x="9620250" y="3657600"/>
          <a:ext cx="1868488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4001058" imgH="4544059" progId="PBrush">
                  <p:embed/>
                </p:oleObj>
              </mc:Choice>
              <mc:Fallback>
                <p:oleObj r:id="rId8" imgW="4001058" imgH="4544059" progId="PBrush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lum bright="12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20250" y="3657600"/>
                        <a:ext cx="1868488" cy="16764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832" name="Object 8"/>
          <p:cNvGraphicFramePr>
            <a:graphicFrameLocks noChangeAspect="1"/>
          </p:cNvGraphicFramePr>
          <p:nvPr/>
        </p:nvGraphicFramePr>
        <p:xfrm>
          <a:off x="4341813" y="3581400"/>
          <a:ext cx="1873250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228571" imgH="1533739" progId="PBrush">
                  <p:embed/>
                </p:oleObj>
              </mc:Choice>
              <mc:Fallback>
                <p:oleObj r:id="rId10" imgW="1228571" imgH="1533739" progId="PBrush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lum bright="12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1813" y="3581400"/>
                        <a:ext cx="1873250" cy="17526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833" name="Text Box 9"/>
          <p:cNvSpPr txBox="1">
            <a:spLocks noChangeArrowheads="1"/>
          </p:cNvSpPr>
          <p:nvPr/>
        </p:nvSpPr>
        <p:spPr bwMode="auto">
          <a:xfrm>
            <a:off x="7440613" y="1268413"/>
            <a:ext cx="3556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FF3300"/>
                </a:solidFill>
                <a:latin typeface="Times New Roman" pitchFamily="18" charset="0"/>
              </a:rPr>
              <a:t>内表面相切</a:t>
            </a:r>
          </a:p>
        </p:txBody>
      </p:sp>
      <p:sp>
        <p:nvSpPr>
          <p:cNvPr id="77834" name="Line 10"/>
          <p:cNvSpPr>
            <a:spLocks noChangeShapeType="1"/>
          </p:cNvSpPr>
          <p:nvPr/>
        </p:nvSpPr>
        <p:spPr bwMode="auto">
          <a:xfrm>
            <a:off x="8986838" y="2590800"/>
            <a:ext cx="1320800" cy="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835" name="Text Box 11"/>
          <p:cNvSpPr txBox="1">
            <a:spLocks noChangeArrowheads="1"/>
          </p:cNvSpPr>
          <p:nvPr/>
        </p:nvSpPr>
        <p:spPr bwMode="auto">
          <a:xfrm>
            <a:off x="11379200" y="3124200"/>
            <a:ext cx="304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endParaRPr lang="zh-CN" altLang="en-US" sz="2800" b="1">
              <a:solidFill>
                <a:srgbClr val="663300"/>
              </a:solidFill>
              <a:latin typeface="楷体_GB2312" pitchFamily="49" charset="-122"/>
            </a:endParaRPr>
          </a:p>
        </p:txBody>
      </p:sp>
      <p:grpSp>
        <p:nvGrpSpPr>
          <p:cNvPr id="77836" name="Group 12"/>
          <p:cNvGrpSpPr>
            <a:grpSpLocks/>
          </p:cNvGrpSpPr>
          <p:nvPr/>
        </p:nvGrpSpPr>
        <p:grpSpPr bwMode="auto">
          <a:xfrm>
            <a:off x="4502150" y="3000375"/>
            <a:ext cx="1481138" cy="304800"/>
            <a:chOff x="0" y="0"/>
            <a:chExt cx="624" cy="192"/>
          </a:xfrm>
        </p:grpSpPr>
        <p:sp>
          <p:nvSpPr>
            <p:cNvPr id="77843" name="Line 13">
              <a:hlinkHover r:id="" action="ppaction://noaction" highlightClick="1"/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92"/>
            </a:xfrm>
            <a:prstGeom prst="line">
              <a:avLst/>
            </a:prstGeom>
            <a:noFill/>
            <a:ln w="50800">
              <a:solidFill>
                <a:srgbClr val="FF0000"/>
              </a:solidFill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77844" name="Line 14">
              <a:hlinkHover r:id="" action="ppaction://noaction" highlightClick="1"/>
            </p:cNvPr>
            <p:cNvSpPr>
              <a:spLocks noChangeShapeType="1"/>
            </p:cNvSpPr>
            <p:nvPr/>
          </p:nvSpPr>
          <p:spPr bwMode="auto">
            <a:xfrm>
              <a:off x="624" y="0"/>
              <a:ext cx="0" cy="192"/>
            </a:xfrm>
            <a:prstGeom prst="line">
              <a:avLst/>
            </a:prstGeom>
            <a:noFill/>
            <a:ln w="50800">
              <a:solidFill>
                <a:srgbClr val="FF0000"/>
              </a:solidFill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77839" name="Line 15"/>
          <p:cNvSpPr>
            <a:spLocks noChangeShapeType="1"/>
          </p:cNvSpPr>
          <p:nvPr/>
        </p:nvSpPr>
        <p:spPr bwMode="auto">
          <a:xfrm>
            <a:off x="2946400" y="4419600"/>
            <a:ext cx="0" cy="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840" name="Line 16"/>
          <p:cNvSpPr>
            <a:spLocks noChangeShapeType="1"/>
          </p:cNvSpPr>
          <p:nvPr/>
        </p:nvSpPr>
        <p:spPr bwMode="auto">
          <a:xfrm rot="-160411">
            <a:off x="2668588" y="3727450"/>
            <a:ext cx="146050" cy="665163"/>
          </a:xfrm>
          <a:prstGeom prst="line">
            <a:avLst/>
          </a:prstGeom>
          <a:noFill/>
          <a:ln w="22225">
            <a:solidFill>
              <a:srgbClr val="33CCCC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841" name="Line 17"/>
          <p:cNvSpPr>
            <a:spLocks noChangeShapeType="1"/>
          </p:cNvSpPr>
          <p:nvPr/>
        </p:nvSpPr>
        <p:spPr bwMode="auto">
          <a:xfrm>
            <a:off x="2640013" y="2971800"/>
            <a:ext cx="0" cy="762000"/>
          </a:xfrm>
          <a:prstGeom prst="line">
            <a:avLst/>
          </a:prstGeom>
          <a:noFill/>
          <a:ln w="22225">
            <a:solidFill>
              <a:srgbClr val="33CCCC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842" name="Line 18">
            <a:hlinkHover r:id="" action="ppaction://noaction" highlightClick="1"/>
          </p:cNvPr>
          <p:cNvSpPr>
            <a:spLocks noChangeShapeType="1"/>
          </p:cNvSpPr>
          <p:nvPr/>
        </p:nvSpPr>
        <p:spPr bwMode="auto">
          <a:xfrm>
            <a:off x="2640013" y="2986088"/>
            <a:ext cx="0" cy="341312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7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7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7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7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7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7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77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0" fill="hold"/>
                                        <p:tgtEl>
                                          <p:spTgt spid="77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0" fill="hold"/>
                                        <p:tgtEl>
                                          <p:spTgt spid="778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0" fill="hold"/>
                                        <p:tgtEl>
                                          <p:spTgt spid="778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77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77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7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0" fill="hold"/>
                                        <p:tgtEl>
                                          <p:spTgt spid="778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0" fill="hold"/>
                                        <p:tgtEl>
                                          <p:spTgt spid="778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7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77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78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7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7" grpId="0" autoUpdateAnimBg="0"/>
      <p:bldP spid="77828" grpId="0" autoUpdateAnimBg="0"/>
      <p:bldP spid="77833" grpId="0" autoUpdateAnimBg="0"/>
      <p:bldP spid="77834" grpId="0" animBg="1"/>
      <p:bldP spid="77835" grpId="0" autoUpdateAnimBg="0"/>
      <p:bldP spid="77839" grpId="0" animBg="1"/>
      <p:bldP spid="77840" grpId="0" animBg="1"/>
      <p:bldP spid="77841" grpId="0" animBg="1"/>
      <p:bldP spid="778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ext Box 2"/>
          <p:cNvSpPr txBox="1">
            <a:spLocks noChangeArrowheads="1"/>
          </p:cNvSpPr>
          <p:nvPr/>
        </p:nvSpPr>
        <p:spPr bwMode="auto">
          <a:xfrm>
            <a:off x="1535113" y="115888"/>
            <a:ext cx="9456737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rgbClr val="FF3300"/>
                </a:solidFill>
                <a:latin typeface="楷体_GB2312" pitchFamily="49" charset="-122"/>
              </a:rPr>
              <a:t>3.</a:t>
            </a:r>
            <a:r>
              <a:rPr lang="zh-CN" altLang="en-US" sz="2800" b="1">
                <a:solidFill>
                  <a:srgbClr val="FF3300"/>
                </a:solidFill>
                <a:latin typeface="楷体_GB2312" pitchFamily="49" charset="-122"/>
              </a:rPr>
              <a:t>相交</a:t>
            </a:r>
            <a:endParaRPr lang="zh-CN" altLang="en-US" b="1">
              <a:latin typeface="楷体_GB2312" pitchFamily="49" charset="-122"/>
            </a:endParaRPr>
          </a:p>
          <a:p>
            <a:r>
              <a:rPr lang="zh-CN" altLang="en-US"/>
              <a:t>   </a:t>
            </a:r>
          </a:p>
        </p:txBody>
      </p:sp>
      <p:sp>
        <p:nvSpPr>
          <p:cNvPr id="78861" name="Text Box 3"/>
          <p:cNvSpPr txBox="1">
            <a:spLocks noChangeArrowheads="1"/>
          </p:cNvSpPr>
          <p:nvPr/>
        </p:nvSpPr>
        <p:spPr bwMode="auto">
          <a:xfrm>
            <a:off x="5232400" y="6092825"/>
            <a:ext cx="364648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en-US"/>
          </a:p>
        </p:txBody>
      </p:sp>
      <p:graphicFrame>
        <p:nvGraphicFramePr>
          <p:cNvPr id="78852" name="Object 4"/>
          <p:cNvGraphicFramePr>
            <a:graphicFrameLocks noChangeAspect="1"/>
          </p:cNvGraphicFramePr>
          <p:nvPr/>
        </p:nvGraphicFramePr>
        <p:xfrm>
          <a:off x="508000" y="1676400"/>
          <a:ext cx="5689600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352381" imgH="2723810" progId="PBrush">
                  <p:embed/>
                </p:oleObj>
              </mc:Choice>
              <mc:Fallback>
                <p:oleObj r:id="rId2" imgW="3352381" imgH="2723810" progId="PBrush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8000" y="1676400"/>
                        <a:ext cx="5689600" cy="3810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853" name="Object 5"/>
          <p:cNvGraphicFramePr>
            <a:graphicFrameLocks noChangeAspect="1"/>
          </p:cNvGraphicFramePr>
          <p:nvPr/>
        </p:nvGraphicFramePr>
        <p:xfrm>
          <a:off x="4165600" y="3581400"/>
          <a:ext cx="2033588" cy="190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85714" imgH="2104762" progId="PBrush">
                  <p:embed/>
                </p:oleObj>
              </mc:Choice>
              <mc:Fallback>
                <p:oleObj r:id="rId4" imgW="1685714" imgH="2104762" progId="PBrush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lum bright="12000" contrast="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5600" y="3581400"/>
                        <a:ext cx="2033588" cy="1905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8854" name="Group 6"/>
          <p:cNvGrpSpPr>
            <a:grpSpLocks/>
          </p:cNvGrpSpPr>
          <p:nvPr/>
        </p:nvGrpSpPr>
        <p:grpSpPr bwMode="auto">
          <a:xfrm>
            <a:off x="4500563" y="2819400"/>
            <a:ext cx="985837" cy="460375"/>
            <a:chOff x="0" y="0"/>
            <a:chExt cx="466" cy="290"/>
          </a:xfrm>
        </p:grpSpPr>
        <p:sp>
          <p:nvSpPr>
            <p:cNvPr id="78867" name="Line 7"/>
            <p:cNvSpPr>
              <a:spLocks noChangeShapeType="1"/>
            </p:cNvSpPr>
            <p:nvPr/>
          </p:nvSpPr>
          <p:spPr bwMode="auto">
            <a:xfrm>
              <a:off x="0" y="0"/>
              <a:ext cx="0" cy="290"/>
            </a:xfrm>
            <a:prstGeom prst="line">
              <a:avLst/>
            </a:prstGeom>
            <a:noFill/>
            <a:ln w="508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8868" name="Line 8"/>
            <p:cNvSpPr>
              <a:spLocks noChangeShapeType="1"/>
            </p:cNvSpPr>
            <p:nvPr/>
          </p:nvSpPr>
          <p:spPr bwMode="auto">
            <a:xfrm>
              <a:off x="466" y="0"/>
              <a:ext cx="0" cy="290"/>
            </a:xfrm>
            <a:prstGeom prst="line">
              <a:avLst/>
            </a:prstGeom>
            <a:noFill/>
            <a:ln w="508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8857" name="Text Box 9"/>
          <p:cNvSpPr txBox="1">
            <a:spLocks noChangeArrowheads="1"/>
          </p:cNvSpPr>
          <p:nvPr/>
        </p:nvSpPr>
        <p:spPr bwMode="auto">
          <a:xfrm>
            <a:off x="1487488" y="1125538"/>
            <a:ext cx="3149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外表面相交</a:t>
            </a:r>
          </a:p>
        </p:txBody>
      </p:sp>
      <p:graphicFrame>
        <p:nvGraphicFramePr>
          <p:cNvPr id="78858" name="Object 10"/>
          <p:cNvGraphicFramePr>
            <a:graphicFrameLocks noChangeAspect="1"/>
          </p:cNvGraphicFramePr>
          <p:nvPr/>
        </p:nvGraphicFramePr>
        <p:xfrm>
          <a:off x="6502400" y="1676400"/>
          <a:ext cx="5080000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2723810" imgH="2762636" progId="PBrush">
                  <p:embed/>
                </p:oleObj>
              </mc:Choice>
              <mc:Fallback>
                <p:oleObj r:id="rId6" imgW="2723810" imgH="2762636" progId="PBrush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2400" y="1676400"/>
                        <a:ext cx="5080000" cy="3810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859" name="Object 11"/>
          <p:cNvGraphicFramePr>
            <a:graphicFrameLocks noChangeAspect="1"/>
          </p:cNvGraphicFramePr>
          <p:nvPr/>
        </p:nvGraphicFramePr>
        <p:xfrm>
          <a:off x="9542463" y="3886200"/>
          <a:ext cx="2052637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685714" imgH="1762371" progId="PBrush">
                  <p:embed/>
                </p:oleObj>
              </mc:Choice>
              <mc:Fallback>
                <p:oleObj r:id="rId8" imgW="1685714" imgH="1762371" progId="PBrush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lum bright="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42463" y="3886200"/>
                        <a:ext cx="2052637" cy="16097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0">
                              <a:gsLst>
                                <a:gs pos="0">
                                  <a:srgbClr val="CCECFF"/>
                                </a:gs>
                                <a:gs pos="100000">
                                  <a:srgbClr val="CCECFF">
                                    <a:gamma/>
                                    <a:shade val="46275"/>
                                    <a:invGamma/>
                                  </a:srgbClr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860" name="Text Box 12"/>
          <p:cNvSpPr txBox="1">
            <a:spLocks noChangeArrowheads="1"/>
          </p:cNvSpPr>
          <p:nvPr/>
        </p:nvSpPr>
        <p:spPr bwMode="auto">
          <a:xfrm>
            <a:off x="7440613" y="1196975"/>
            <a:ext cx="3149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楷体_GB2312" pitchFamily="49" charset="-122"/>
              </a:rPr>
              <a:t>内、外表面相交</a:t>
            </a:r>
          </a:p>
        </p:txBody>
      </p:sp>
      <p:sp>
        <p:nvSpPr>
          <p:cNvPr id="2" name="Line 13"/>
          <p:cNvSpPr>
            <a:spLocks noChangeShapeType="1"/>
          </p:cNvSpPr>
          <p:nvPr/>
        </p:nvSpPr>
        <p:spPr bwMode="auto">
          <a:xfrm flipV="1">
            <a:off x="2032000" y="2819400"/>
            <a:ext cx="0" cy="1219200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8862" name="Line 14"/>
          <p:cNvSpPr>
            <a:spLocks noChangeShapeType="1"/>
          </p:cNvSpPr>
          <p:nvPr/>
        </p:nvSpPr>
        <p:spPr bwMode="auto">
          <a:xfrm>
            <a:off x="2032000" y="2819400"/>
            <a:ext cx="0" cy="454025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8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8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788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788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886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78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78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8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0" grpId="0" autoUpdateAnimBg="0"/>
      <p:bldP spid="78857" grpId="0" autoUpdateAnimBg="0"/>
      <p:bldP spid="78860" grpId="0" autoUpdateAnimBg="0"/>
      <p:bldP spid="2" grpId="0" animBg="1"/>
      <p:bldP spid="7886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98500" y="363538"/>
            <a:ext cx="4673600" cy="11906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i="1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  <a:sym typeface="微软雅黑" pitchFamily="34" charset="-122"/>
              </a:rPr>
              <a:t>5.2 </a:t>
            </a:r>
            <a:r>
              <a:rPr lang="zh-CN" altLang="en-US" sz="3600" b="1" i="1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  <a:sym typeface="微软雅黑" pitchFamily="34" charset="-122"/>
              </a:rPr>
              <a:t>组合体视图的画法</a:t>
            </a:r>
          </a:p>
          <a:p>
            <a:pPr>
              <a:defRPr/>
            </a:pPr>
            <a:endParaRPr lang="en-US" altLang="zh-CN" sz="3600" b="1" i="1">
              <a:solidFill>
                <a:srgbClr val="0066CC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  <a:sym typeface="微软雅黑" pitchFamily="34" charset="-122"/>
            </a:endParaRPr>
          </a:p>
        </p:txBody>
      </p:sp>
      <p:sp>
        <p:nvSpPr>
          <p:cNvPr id="55305" name="Text Box 9"/>
          <p:cNvSpPr txBox="1">
            <a:spLocks noChangeArrowheads="1"/>
          </p:cNvSpPr>
          <p:nvPr/>
        </p:nvSpPr>
        <p:spPr bwMode="auto">
          <a:xfrm>
            <a:off x="923925" y="944563"/>
            <a:ext cx="709295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>
                <a:latin typeface="微软雅黑" pitchFamily="34" charset="-122"/>
                <a:ea typeface="微软雅黑" pitchFamily="34" charset="-122"/>
              </a:rPr>
              <a:t>一、复合式组合体的画法</a:t>
            </a:r>
          </a:p>
        </p:txBody>
      </p:sp>
      <p:sp>
        <p:nvSpPr>
          <p:cNvPr id="55306" name="Text Box 10"/>
          <p:cNvSpPr txBox="1">
            <a:spLocks noChangeArrowheads="1"/>
          </p:cNvSpPr>
          <p:nvPr/>
        </p:nvSpPr>
        <p:spPr bwMode="auto">
          <a:xfrm>
            <a:off x="827088" y="1536700"/>
            <a:ext cx="776605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复合式组合体画图主要采用</a:t>
            </a:r>
            <a:r>
              <a:rPr lang="zh-CN" altLang="en-US" sz="2400" b="1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形体分析法：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根据组合体的形状，将其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分解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成若干基本形体，弄清各形体之间的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相对位置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及</a:t>
            </a:r>
            <a:r>
              <a:rPr lang="zh-CN" altLang="en-US" sz="24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表面过渡关系</a:t>
            </a:r>
            <a:r>
              <a:rPr lang="zh-CN" altLang="en-US" sz="2400" b="1">
                <a:solidFill>
                  <a:srgbClr val="663300"/>
                </a:solidFill>
                <a:latin typeface="微软雅黑" pitchFamily="34" charset="-122"/>
                <a:ea typeface="微软雅黑" pitchFamily="34" charset="-122"/>
              </a:rPr>
              <a:t>，分别画出各部分的投影。</a:t>
            </a:r>
          </a:p>
        </p:txBody>
      </p:sp>
      <p:sp>
        <p:nvSpPr>
          <p:cNvPr id="55307" name="Text Box 11"/>
          <p:cNvSpPr txBox="1">
            <a:spLocks noChangeArrowheads="1"/>
          </p:cNvSpPr>
          <p:nvPr/>
        </p:nvSpPr>
        <p:spPr bwMode="auto">
          <a:xfrm>
            <a:off x="827088" y="2997200"/>
            <a:ext cx="7494587" cy="307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画图步骤：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对组合体进行形体分析；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选择视图（主要进行主视图的选择）；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选定比例；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布置视图（画出作图基准线）；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画底图（按形体分析同步作图）；</a:t>
            </a:r>
          </a:p>
          <a:p>
            <a:r>
              <a:rPr lang="en-US" altLang="zh-CN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6.</a:t>
            </a:r>
            <a:r>
              <a:rPr lang="zh-CN" altLang="en-US"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检查底图，加深图线。</a:t>
            </a:r>
          </a:p>
          <a:p>
            <a:endParaRPr lang="zh-CN" altLang="en-US" sz="24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305" grpId="0" autoUpdateAnimBg="0"/>
      <p:bldP spid="55306" grpId="0" autoUpdateAnimBg="0"/>
      <p:bldP spid="55307" grpId="0" autoUpdateAnimBg="0"/>
    </p:bldLst>
  </p:timing>
</p:sld>
</file>

<file path=ppt/theme/theme1.xml><?xml version="1.0" encoding="utf-8"?>
<a:theme xmlns:a="http://schemas.openxmlformats.org/drawingml/2006/main" name="微软雅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微软雅黑" id="{DD6907A6-4332-48AB-A9DF-0ECBB6C1E03B}" vid="{97590DBE-10B7-4057-9214-198AB55E0A1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848</TotalTime>
  <Words>1448</Words>
  <Application>Microsoft Office PowerPoint</Application>
  <PresentationFormat>宽屏</PresentationFormat>
  <Paragraphs>210</Paragraphs>
  <Slides>59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59</vt:i4>
      </vt:variant>
    </vt:vector>
  </HeadingPairs>
  <TitlesOfParts>
    <vt:vector size="72" baseType="lpstr">
      <vt:lpstr>Calibri</vt:lpstr>
      <vt:lpstr>华文行楷</vt:lpstr>
      <vt:lpstr>ISOCP</vt:lpstr>
      <vt:lpstr>华文细黑</vt:lpstr>
      <vt:lpstr>Times New Roman</vt:lpstr>
      <vt:lpstr>Arial</vt:lpstr>
      <vt:lpstr>微软雅黑</vt:lpstr>
      <vt:lpstr>Wingdings</vt:lpstr>
      <vt:lpstr>楷体_GB2312</vt:lpstr>
      <vt:lpstr>Calibri Light</vt:lpstr>
      <vt:lpstr>微软雅黑</vt:lpstr>
      <vt:lpstr>画笔图片</vt:lpstr>
      <vt:lpstr>位图图像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例  已知角板架的主视图和俯视图，求作左视图。</vt:lpstr>
      <vt:lpstr>   根据形体1的主视图和俯视图线框，想象形体1并绘制左视图</vt:lpstr>
      <vt:lpstr>根据形体2 的主视图和俯视图线框，想象形体2并绘制左视图</vt:lpstr>
      <vt:lpstr>根据形体3 的主视图和俯视图线框，想象形体3并绘制左视图</vt:lpstr>
      <vt:lpstr>整理图形，完成作图。</vt:lpstr>
      <vt:lpstr> 例 利用线面分析法补画角板架的左视图。</vt:lpstr>
      <vt:lpstr>       补轮廓线，想象切割以前的立体，并作其左视图。</vt:lpstr>
      <vt:lpstr>       第一次被正垂面切割</vt:lpstr>
      <vt:lpstr>       第二次被铅垂面切割</vt:lpstr>
      <vt:lpstr>       整理图形得到左视图</vt:lpstr>
      <vt:lpstr> 例 已知一组合体的主、俯视图，求作左视图。</vt:lpstr>
      <vt:lpstr>形体分析：该组合体为上圆下方的切割式组合体</vt:lpstr>
      <vt:lpstr>PowerPoint 演示文稿</vt:lpstr>
      <vt:lpstr>PowerPoint 演示文稿</vt:lpstr>
      <vt:lpstr>PowerPoint 演示文稿</vt:lpstr>
      <vt:lpstr>4-4 组合体尺寸注法</vt:lpstr>
      <vt:lpstr>一、基本形体的尺寸标注</vt:lpstr>
      <vt:lpstr>2.切割体与相贯体的尺寸标注</vt:lpstr>
      <vt:lpstr>3.不同形状板的尺寸标注</vt:lpstr>
      <vt:lpstr>PowerPoint 演示文稿</vt:lpstr>
      <vt:lpstr>尺寸基准选择与定位尺寸示例</vt:lpstr>
      <vt:lpstr>三、尺寸的清晰布置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Wenjie Yu</cp:lastModifiedBy>
  <cp:revision>159</cp:revision>
  <dcterms:created xsi:type="dcterms:W3CDTF">2015-10-29T03:31:05Z</dcterms:created>
  <dcterms:modified xsi:type="dcterms:W3CDTF">2021-11-18T08:21:00Z</dcterms:modified>
</cp:coreProperties>
</file>

<file path=docProps/thumbnail.jpeg>
</file>